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664" r:id="rId3"/>
    <p:sldId id="662" r:id="rId4"/>
    <p:sldId id="312" r:id="rId5"/>
    <p:sldId id="313" r:id="rId6"/>
    <p:sldId id="627" r:id="rId7"/>
    <p:sldId id="480" r:id="rId8"/>
    <p:sldId id="634" r:id="rId9"/>
    <p:sldId id="636" r:id="rId10"/>
    <p:sldId id="321" r:id="rId11"/>
    <p:sldId id="647" r:id="rId12"/>
    <p:sldId id="641" r:id="rId13"/>
    <p:sldId id="640" r:id="rId14"/>
    <p:sldId id="504" r:id="rId15"/>
    <p:sldId id="323" r:id="rId16"/>
    <p:sldId id="324" r:id="rId17"/>
    <p:sldId id="629" r:id="rId18"/>
    <p:sldId id="631" r:id="rId19"/>
    <p:sldId id="633" r:id="rId20"/>
    <p:sldId id="266" r:id="rId21"/>
    <p:sldId id="483" r:id="rId22"/>
    <p:sldId id="375" r:id="rId23"/>
    <p:sldId id="484" r:id="rId24"/>
    <p:sldId id="642" r:id="rId25"/>
    <p:sldId id="653" r:id="rId26"/>
    <p:sldId id="605" r:id="rId27"/>
    <p:sldId id="502" r:id="rId28"/>
    <p:sldId id="272" r:id="rId29"/>
    <p:sldId id="648" r:id="rId30"/>
    <p:sldId id="649" r:id="rId31"/>
    <p:sldId id="650" r:id="rId32"/>
    <p:sldId id="559" r:id="rId33"/>
    <p:sldId id="606" r:id="rId34"/>
    <p:sldId id="529" r:id="rId35"/>
    <p:sldId id="539" r:id="rId36"/>
    <p:sldId id="582" r:id="rId37"/>
    <p:sldId id="544" r:id="rId38"/>
    <p:sldId id="282" r:id="rId39"/>
    <p:sldId id="541" r:id="rId40"/>
    <p:sldId id="292" r:id="rId41"/>
    <p:sldId id="607" r:id="rId42"/>
    <p:sldId id="608" r:id="rId43"/>
    <p:sldId id="655" r:id="rId44"/>
    <p:sldId id="612" r:id="rId45"/>
    <p:sldId id="296" r:id="rId46"/>
    <p:sldId id="613" r:id="rId47"/>
    <p:sldId id="616" r:id="rId48"/>
    <p:sldId id="299" r:id="rId49"/>
    <p:sldId id="301" r:id="rId50"/>
    <p:sldId id="303" r:id="rId51"/>
    <p:sldId id="656" r:id="rId52"/>
    <p:sldId id="614" r:id="rId53"/>
    <p:sldId id="665" r:id="rId54"/>
    <p:sldId id="615"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B6F0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85306" autoAdjust="0"/>
  </p:normalViewPr>
  <p:slideViewPr>
    <p:cSldViewPr snapToGrid="0">
      <p:cViewPr varScale="1">
        <p:scale>
          <a:sx n="67" d="100"/>
          <a:sy n="67" d="100"/>
        </p:scale>
        <p:origin x="14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576D6-5AD7-4C49-860B-1C4CE9CE6EA1}" type="datetimeFigureOut">
              <a:rPr lang="it-IT" smtClean="0"/>
              <a:t>29/03/2024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C1F9B-3328-48E9-94E6-0236E2A3525B}" type="slidenum">
              <a:rPr lang="it-IT" smtClean="0"/>
              <a:t>‹N›</a:t>
            </a:fld>
            <a:endParaRPr lang="it-IT"/>
          </a:p>
        </p:txBody>
      </p:sp>
    </p:spTree>
    <p:extLst>
      <p:ext uri="{BB962C8B-B14F-4D97-AF65-F5344CB8AC3E}">
        <p14:creationId xmlns:p14="http://schemas.microsoft.com/office/powerpoint/2010/main" val="30173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FON.TE</a:t>
            </a:r>
            <a:r>
              <a:rPr lang="en-GB" sz="1800" dirty="0">
                <a:effectLst/>
                <a:latin typeface="Calibri" panose="020F0502020204030204" pitchFamily="34" charset="0"/>
                <a:ea typeface="Calibri" panose="020F0502020204030204" pitchFamily="34" charset="0"/>
                <a:cs typeface="Times New Roman" panose="02020603050405020304" pitchFamily="18" charset="0"/>
              </a:rPr>
              <a:t> SUPPLEMENTARY PENSION PLAN FOR EMPLOYEES OF TERTIARY, COMMERCE, TOURISM AND SERVICE COMPANIES</a:t>
            </a: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YOUR CHOICE FOR A SECURE FUTURE</a:t>
            </a:r>
          </a:p>
        </p:txBody>
      </p:sp>
      <p:sp>
        <p:nvSpPr>
          <p:cNvPr id="4" name="Segnaposto numero diapositiva 3"/>
          <p:cNvSpPr>
            <a:spLocks noGrp="1"/>
          </p:cNvSpPr>
          <p:nvPr>
            <p:ph type="sldNum" sz="quarter" idx="5"/>
          </p:nvPr>
        </p:nvSpPr>
        <p:spPr/>
        <p:txBody>
          <a:bodyPr/>
          <a:lstStyle/>
          <a:p>
            <a:fld id="{7C0C1F9B-3328-48E9-94E6-0236E2A3525B}" type="slidenum">
              <a:rPr lang="it-IT" smtClean="0"/>
              <a:t>1</a:t>
            </a:fld>
            <a:endParaRPr lang="it-IT"/>
          </a:p>
        </p:txBody>
      </p:sp>
    </p:spTree>
    <p:extLst>
      <p:ext uri="{BB962C8B-B14F-4D97-AF65-F5344CB8AC3E}">
        <p14:creationId xmlns:p14="http://schemas.microsoft.com/office/powerpoint/2010/main" val="8137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CCNL TERZIARIO DISTRIBUZIONE E SERVIZI (CONFCOMMERCIO e FILCAMS - CGIL, FISASCAT – CISL, </a:t>
            </a:r>
            <a:r>
              <a:rPr lang="it-IT" dirty="0" err="1"/>
              <a:t>UILTuCS</a:t>
            </a:r>
            <a:r>
              <a:rPr lang="it-IT" dirty="0"/>
              <a:t>) = TERTIARY DISTRIBUTION AND SERVICES INDUSTRY COLLECTIVE AGREEMENT (CONFCOMMERCIO e FILCAMS - CGIL, FISASCAT – CISL, </a:t>
            </a:r>
            <a:r>
              <a:rPr lang="it-IT" dirty="0" err="1"/>
              <a:t>UILTuCS</a:t>
            </a:r>
            <a:r>
              <a:rPr lang="it-IT" dirty="0"/>
              <a:t>)</a:t>
            </a:r>
          </a:p>
          <a:p>
            <a:r>
              <a:rPr lang="it-IT" dirty="0"/>
              <a:t>CCNL per i dipendenti da aziende dei settori pubblici esercizi, ristorazione collettiva e commerciale e turismo (sottoscritto da FIPE – ANGEM – LEGACOOP PRODUZIONE E SERVIZI, FEDELAVORO e SERVIZI CONFCOOPERATIVE – AGCI SERVIZI) con esclusione dei lavoratori soci e dipendenti delle imprese cooperative = National </a:t>
            </a:r>
            <a:r>
              <a:rPr lang="it-IT" dirty="0" err="1"/>
              <a:t>collective</a:t>
            </a:r>
            <a:r>
              <a:rPr lang="it-IT" dirty="0"/>
              <a:t> </a:t>
            </a:r>
            <a:r>
              <a:rPr lang="it-IT" dirty="0" err="1"/>
              <a:t>agreement</a:t>
            </a:r>
            <a:r>
              <a:rPr lang="it-IT" dirty="0"/>
              <a:t> for </a:t>
            </a:r>
            <a:r>
              <a:rPr lang="it-IT" dirty="0" err="1"/>
              <a:t>employees</a:t>
            </a:r>
            <a:r>
              <a:rPr lang="it-IT" dirty="0"/>
              <a:t> of companies in the </a:t>
            </a:r>
            <a:r>
              <a:rPr lang="it-IT" dirty="0" err="1"/>
              <a:t>sectors</a:t>
            </a:r>
            <a:r>
              <a:rPr lang="it-IT" dirty="0"/>
              <a:t> of public establishments, </a:t>
            </a:r>
            <a:r>
              <a:rPr lang="it-IT" dirty="0" err="1"/>
              <a:t>collective</a:t>
            </a:r>
            <a:r>
              <a:rPr lang="it-IT" dirty="0"/>
              <a:t> and commercial catering and </a:t>
            </a:r>
            <a:r>
              <a:rPr lang="it-IT" dirty="0" err="1"/>
              <a:t>tourism</a:t>
            </a:r>
            <a:r>
              <a:rPr lang="it-IT" dirty="0"/>
              <a:t> (</a:t>
            </a:r>
            <a:r>
              <a:rPr lang="it-IT" dirty="0" err="1"/>
              <a:t>signed</a:t>
            </a:r>
            <a:r>
              <a:rPr lang="it-IT" dirty="0"/>
              <a:t> by FIPE - ANGEM - LEGACOOP PRODUZIONE AND SERVIZI, FEDELAVORO and SERVIZI CONFCOOPERATIVE - AGCI SERVIZI) with the </a:t>
            </a:r>
            <a:r>
              <a:rPr lang="it-IT" dirty="0" err="1"/>
              <a:t>exclusion</a:t>
            </a:r>
            <a:r>
              <a:rPr lang="it-IT" dirty="0"/>
              <a:t> of </a:t>
            </a:r>
            <a:r>
              <a:rPr lang="it-IT" dirty="0" err="1"/>
              <a:t>workers</a:t>
            </a:r>
            <a:r>
              <a:rPr lang="it-IT" dirty="0"/>
              <a:t> </a:t>
            </a:r>
            <a:r>
              <a:rPr lang="it-IT" dirty="0" err="1"/>
              <a:t>who</a:t>
            </a:r>
            <a:r>
              <a:rPr lang="it-IT" dirty="0"/>
              <a:t> are </a:t>
            </a:r>
            <a:r>
              <a:rPr lang="it-IT" dirty="0" err="1"/>
              <a:t>members</a:t>
            </a:r>
            <a:r>
              <a:rPr lang="it-IT" dirty="0"/>
              <a:t> and </a:t>
            </a:r>
            <a:r>
              <a:rPr lang="it-IT" dirty="0" err="1"/>
              <a:t>employees</a:t>
            </a:r>
            <a:r>
              <a:rPr lang="it-IT" dirty="0"/>
              <a:t> of </a:t>
            </a:r>
            <a:r>
              <a:rPr lang="it-IT" dirty="0" err="1"/>
              <a:t>cooperatives</a:t>
            </a:r>
            <a:endParaRPr lang="it-IT" dirty="0"/>
          </a:p>
          <a:p>
            <a:endParaRPr lang="it-IT" dirty="0"/>
          </a:p>
          <a:p>
            <a:r>
              <a:rPr lang="it-IT" dirty="0"/>
              <a:t>Quota TFR = </a:t>
            </a:r>
            <a:r>
              <a:rPr lang="it-IT" dirty="0" err="1"/>
              <a:t>Severance</a:t>
            </a:r>
            <a:r>
              <a:rPr lang="it-IT" dirty="0"/>
              <a:t> </a:t>
            </a:r>
            <a:r>
              <a:rPr lang="it-IT" dirty="0" err="1"/>
              <a:t>Pay</a:t>
            </a:r>
            <a:r>
              <a:rPr lang="it-IT" dirty="0"/>
              <a:t> quota</a:t>
            </a:r>
          </a:p>
          <a:p>
            <a:r>
              <a:rPr lang="it-IT" dirty="0"/>
              <a:t>Lavoratore = </a:t>
            </a:r>
            <a:r>
              <a:rPr lang="it-IT" dirty="0" err="1"/>
              <a:t>Employee</a:t>
            </a:r>
            <a:endParaRPr lang="it-IT" dirty="0"/>
          </a:p>
          <a:p>
            <a:r>
              <a:rPr lang="it-IT" dirty="0"/>
              <a:t>Datore di Lavoro = </a:t>
            </a:r>
            <a:r>
              <a:rPr lang="it-IT" dirty="0" err="1"/>
              <a:t>Employer</a:t>
            </a:r>
            <a:endParaRPr lang="it-IT" dirty="0"/>
          </a:p>
          <a:p>
            <a:r>
              <a:rPr lang="it-IT" dirty="0"/>
              <a:t>Decorrenza =  </a:t>
            </a:r>
            <a:r>
              <a:rPr lang="it-IT" dirty="0" err="1"/>
              <a:t>Effective</a:t>
            </a:r>
            <a:r>
              <a:rPr lang="it-IT" dirty="0"/>
              <a:t> date</a:t>
            </a:r>
          </a:p>
          <a:p>
            <a:r>
              <a:rPr lang="it-IT" dirty="0"/>
              <a:t>Periodicità = </a:t>
            </a:r>
            <a:r>
              <a:rPr lang="it-IT" dirty="0" err="1"/>
              <a:t>Frequency</a:t>
            </a:r>
            <a:endParaRPr lang="it-IT" dirty="0"/>
          </a:p>
          <a:p>
            <a:r>
              <a:rPr lang="it-IT" dirty="0"/>
              <a:t>Lavoratori occupati dopo il = </a:t>
            </a:r>
            <a:r>
              <a:rPr lang="it-IT" dirty="0" err="1"/>
              <a:t>Employees</a:t>
            </a:r>
            <a:r>
              <a:rPr lang="it-IT" dirty="0"/>
              <a:t> </a:t>
            </a:r>
            <a:r>
              <a:rPr lang="it-IT" dirty="0" err="1"/>
              <a:t>hired</a:t>
            </a:r>
            <a:r>
              <a:rPr lang="it-IT" dirty="0"/>
              <a:t> </a:t>
            </a:r>
            <a:r>
              <a:rPr lang="it-IT" dirty="0" err="1"/>
              <a:t>after</a:t>
            </a:r>
            <a:endParaRPr lang="it-IT" dirty="0"/>
          </a:p>
          <a:p>
            <a:r>
              <a:rPr lang="it-IT" dirty="0"/>
              <a:t>50% o 100% = 50% or 100%</a:t>
            </a:r>
          </a:p>
          <a:p>
            <a:r>
              <a:rPr lang="it-IT" dirty="0"/>
              <a:t>29 Novembre 1996 = 29 </a:t>
            </a:r>
            <a:r>
              <a:rPr lang="it-IT" dirty="0" err="1"/>
              <a:t>November</a:t>
            </a:r>
            <a:r>
              <a:rPr lang="it-IT" dirty="0"/>
              <a:t> 1996</a:t>
            </a:r>
          </a:p>
          <a:p>
            <a:r>
              <a:rPr lang="it-IT" dirty="0"/>
              <a:t>Trimestrale = </a:t>
            </a:r>
            <a:r>
              <a:rPr lang="it-IT" dirty="0" err="1"/>
              <a:t>Quarterly</a:t>
            </a:r>
            <a:endParaRPr lang="it-IT" dirty="0"/>
          </a:p>
          <a:p>
            <a:r>
              <a:rPr lang="it-IT" dirty="0"/>
              <a:t>Contributo = </a:t>
            </a:r>
            <a:r>
              <a:rPr lang="it-IT" dirty="0" err="1"/>
              <a:t>Contribution</a:t>
            </a:r>
            <a:endParaRPr lang="it-IT" dirty="0"/>
          </a:p>
          <a:p>
            <a:r>
              <a:rPr lang="it-IT" dirty="0"/>
              <a:t>NB: La virgola viene sostituita dal punto (e.g. 0,55 = 0.55)</a:t>
            </a:r>
          </a:p>
        </p:txBody>
      </p:sp>
      <p:sp>
        <p:nvSpPr>
          <p:cNvPr id="4" name="Segnaposto numero diapositiva 3"/>
          <p:cNvSpPr>
            <a:spLocks noGrp="1"/>
          </p:cNvSpPr>
          <p:nvPr>
            <p:ph type="sldNum" sz="quarter" idx="5"/>
          </p:nvPr>
        </p:nvSpPr>
        <p:spPr/>
        <p:txBody>
          <a:bodyPr/>
          <a:lstStyle/>
          <a:p>
            <a:fld id="{7C0C1F9B-3328-48E9-94E6-0236E2A3525B}" type="slidenum">
              <a:rPr lang="it-IT" smtClean="0"/>
              <a:t>24</a:t>
            </a:fld>
            <a:endParaRPr lang="it-IT"/>
          </a:p>
        </p:txBody>
      </p:sp>
    </p:spTree>
    <p:extLst>
      <p:ext uri="{BB962C8B-B14F-4D97-AF65-F5344CB8AC3E}">
        <p14:creationId xmlns:p14="http://schemas.microsoft.com/office/powerpoint/2010/main" val="3415615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25</a:t>
            </a:fld>
            <a:endParaRPr lang="it-IT"/>
          </a:p>
        </p:txBody>
      </p:sp>
    </p:spTree>
    <p:extLst>
      <p:ext uri="{BB962C8B-B14F-4D97-AF65-F5344CB8AC3E}">
        <p14:creationId xmlns:p14="http://schemas.microsoft.com/office/powerpoint/2010/main" val="394448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Comparti = Sub Funds</a:t>
            </a:r>
          </a:p>
          <a:p>
            <a:r>
              <a:rPr lang="it-IT" dirty="0"/>
              <a:t>Comparto Conservativo = Conservative Sub-Fund</a:t>
            </a:r>
          </a:p>
          <a:p>
            <a:r>
              <a:rPr lang="it-IT" dirty="0"/>
              <a:t>Comparto Sviluppo = Development Sub-Fund</a:t>
            </a:r>
          </a:p>
          <a:p>
            <a:r>
              <a:rPr lang="it-IT" dirty="0"/>
              <a:t>Comparto Crescita = </a:t>
            </a:r>
            <a:r>
              <a:rPr lang="it-IT" dirty="0" err="1"/>
              <a:t>Growth</a:t>
            </a:r>
            <a:r>
              <a:rPr lang="it-IT" dirty="0"/>
              <a:t> Sub-Fund</a:t>
            </a:r>
          </a:p>
          <a:p>
            <a:r>
              <a:rPr lang="it-IT" dirty="0"/>
              <a:t>Comparto Dinamico = </a:t>
            </a:r>
            <a:r>
              <a:rPr lang="it-IT" dirty="0" err="1"/>
              <a:t>Dynamic</a:t>
            </a:r>
            <a:r>
              <a:rPr lang="it-IT" dirty="0"/>
              <a:t> Sub-Fund</a:t>
            </a:r>
          </a:p>
          <a:p>
            <a:r>
              <a:rPr lang="it-IT" dirty="0"/>
              <a:t>Anni di permanenza= </a:t>
            </a:r>
            <a:r>
              <a:rPr lang="it-IT" dirty="0" err="1"/>
              <a:t>Years</a:t>
            </a:r>
            <a:r>
              <a:rPr lang="it-IT" dirty="0"/>
              <a:t> of </a:t>
            </a:r>
            <a:r>
              <a:rPr lang="it-IT" dirty="0" err="1"/>
              <a:t>retention</a:t>
            </a:r>
            <a:endParaRPr lang="it-IT" dirty="0"/>
          </a:p>
          <a:p>
            <a:r>
              <a:rPr lang="it-IT" dirty="0"/>
              <a:t>2 anni = 2 </a:t>
            </a:r>
            <a:r>
              <a:rPr lang="it-IT" dirty="0" err="1"/>
              <a:t>years</a:t>
            </a:r>
            <a:endParaRPr lang="it-IT" dirty="0"/>
          </a:p>
          <a:p>
            <a:r>
              <a:rPr lang="it-IT" dirty="0"/>
              <a:t>5 anni = 5 </a:t>
            </a:r>
            <a:r>
              <a:rPr lang="it-IT" dirty="0" err="1"/>
              <a:t>years</a:t>
            </a:r>
            <a:endParaRPr lang="it-IT" dirty="0"/>
          </a:p>
          <a:p>
            <a:r>
              <a:rPr lang="it-IT" dirty="0"/>
              <a:t>10 anni = 10 </a:t>
            </a:r>
            <a:r>
              <a:rPr lang="it-IT" dirty="0" err="1"/>
              <a:t>years</a:t>
            </a:r>
            <a:endParaRPr lang="it-IT" dirty="0"/>
          </a:p>
          <a:p>
            <a:r>
              <a:rPr lang="it-IT" dirty="0"/>
              <a:t>35 anni = 35 </a:t>
            </a:r>
            <a:r>
              <a:rPr lang="it-IT" dirty="0" err="1"/>
              <a:t>years</a:t>
            </a:r>
            <a:endParaRPr lang="it-IT" dirty="0"/>
          </a:p>
          <a:p>
            <a:endParaRPr lang="it-IT" dirty="0"/>
          </a:p>
          <a:p>
            <a:r>
              <a:rPr lang="it-IT" dirty="0"/>
              <a:t>NB: TUTTE LE VIRGOLE NEI NUMERI DEVONO ESSERE SOSTITUTI DA UN PUNTO (.)</a:t>
            </a:r>
          </a:p>
        </p:txBody>
      </p:sp>
      <p:sp>
        <p:nvSpPr>
          <p:cNvPr id="4" name="Segnaposto numero diapositiva 3"/>
          <p:cNvSpPr>
            <a:spLocks noGrp="1"/>
          </p:cNvSpPr>
          <p:nvPr>
            <p:ph type="sldNum" sz="quarter" idx="5"/>
          </p:nvPr>
        </p:nvSpPr>
        <p:spPr/>
        <p:txBody>
          <a:bodyPr/>
          <a:lstStyle/>
          <a:p>
            <a:fld id="{7C0C1F9B-3328-48E9-94E6-0236E2A3525B}" type="slidenum">
              <a:rPr lang="it-IT" smtClean="0"/>
              <a:t>32</a:t>
            </a:fld>
            <a:endParaRPr lang="it-IT"/>
          </a:p>
        </p:txBody>
      </p:sp>
    </p:spTree>
    <p:extLst>
      <p:ext uri="{BB962C8B-B14F-4D97-AF65-F5344CB8AC3E}">
        <p14:creationId xmlns:p14="http://schemas.microsoft.com/office/powerpoint/2010/main" val="195103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34</a:t>
            </a:fld>
            <a:endParaRPr lang="it-IT"/>
          </a:p>
        </p:txBody>
      </p:sp>
    </p:spTree>
    <p:extLst>
      <p:ext uri="{BB962C8B-B14F-4D97-AF65-F5344CB8AC3E}">
        <p14:creationId xmlns:p14="http://schemas.microsoft.com/office/powerpoint/2010/main" val="363514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ANTICIPAZIONI – CASISTICA E MODALITA’ = ADVANCE PAYMENTS – CASES AND METHODS</a:t>
            </a:r>
          </a:p>
          <a:p>
            <a:r>
              <a:rPr lang="it-IT" dirty="0"/>
              <a:t>Consulta il sito: Go to the website</a:t>
            </a:r>
          </a:p>
          <a:p>
            <a:r>
              <a:rPr lang="it-IT" dirty="0"/>
              <a:t>Chiama il </a:t>
            </a:r>
            <a:r>
              <a:rPr lang="it-IT" dirty="0" err="1"/>
              <a:t>contact</a:t>
            </a:r>
            <a:r>
              <a:rPr lang="it-IT" dirty="0"/>
              <a:t> center: Call the </a:t>
            </a:r>
            <a:r>
              <a:rPr lang="it-IT" dirty="0" err="1"/>
              <a:t>Contact</a:t>
            </a:r>
            <a:r>
              <a:rPr lang="it-IT" dirty="0"/>
              <a:t> Center</a:t>
            </a:r>
          </a:p>
          <a:p>
            <a:r>
              <a:rPr lang="it-IT" dirty="0"/>
              <a:t>L’anticipazione può essere concessa dal Fondo esclusivamente nei seguenti casi: = An </a:t>
            </a:r>
            <a:r>
              <a:rPr lang="it-IT" dirty="0" err="1"/>
              <a:t>advance</a:t>
            </a:r>
            <a:r>
              <a:rPr lang="it-IT" dirty="0"/>
              <a:t> </a:t>
            </a:r>
            <a:r>
              <a:rPr lang="it-IT" dirty="0" err="1"/>
              <a:t>payment</a:t>
            </a:r>
            <a:r>
              <a:rPr lang="it-IT" dirty="0"/>
              <a:t> </a:t>
            </a:r>
            <a:r>
              <a:rPr lang="it-IT" dirty="0" err="1"/>
              <a:t>may</a:t>
            </a:r>
            <a:r>
              <a:rPr lang="it-IT" dirty="0"/>
              <a:t> </a:t>
            </a:r>
            <a:r>
              <a:rPr lang="it-IT" dirty="0" err="1"/>
              <a:t>only</a:t>
            </a:r>
            <a:r>
              <a:rPr lang="it-IT" dirty="0"/>
              <a:t> be </a:t>
            </a:r>
            <a:r>
              <a:rPr lang="it-IT" dirty="0" err="1"/>
              <a:t>granted</a:t>
            </a:r>
            <a:r>
              <a:rPr lang="it-IT" dirty="0"/>
              <a:t> by the Fund in the </a:t>
            </a:r>
            <a:r>
              <a:rPr lang="it-IT" dirty="0" err="1"/>
              <a:t>following</a:t>
            </a:r>
            <a:r>
              <a:rPr lang="it-IT" dirty="0"/>
              <a:t> </a:t>
            </a:r>
            <a:r>
              <a:rPr lang="it-IT" dirty="0" err="1"/>
              <a:t>cases</a:t>
            </a:r>
            <a:r>
              <a:rPr lang="it-IT" dirty="0"/>
              <a:t>: </a:t>
            </a:r>
          </a:p>
          <a:p>
            <a:r>
              <a:rPr lang="it-IT" dirty="0"/>
              <a:t>SPESE SANITARIE = HALTHCARE COSTS</a:t>
            </a:r>
          </a:p>
          <a:p>
            <a:r>
              <a:rPr lang="it-IT" dirty="0"/>
              <a:t>ACQUISTO PRIMA CASA = PURCHASE OF FIRST HOME</a:t>
            </a:r>
          </a:p>
          <a:p>
            <a:r>
              <a:rPr lang="it-IT" dirty="0"/>
              <a:t>INTERVENTI DI RISTRUTTURAZIONE = RENOVATION WORK</a:t>
            </a:r>
          </a:p>
          <a:p>
            <a:r>
              <a:rPr lang="it-IT" dirty="0"/>
              <a:t>ULTERIORE ESIGENZE = OTHER REQUIEMENTS</a:t>
            </a:r>
          </a:p>
          <a:p>
            <a:r>
              <a:rPr lang="it-IT" dirty="0"/>
              <a:t>QUANDO è RICHIEDIBILE = WHEN CAN IT BE CLAIMED?</a:t>
            </a:r>
          </a:p>
          <a:p>
            <a:r>
              <a:rPr lang="it-IT" dirty="0"/>
              <a:t>In qualunque momento = At </a:t>
            </a:r>
            <a:r>
              <a:rPr lang="it-IT" dirty="0" err="1"/>
              <a:t>any</a:t>
            </a:r>
            <a:r>
              <a:rPr lang="it-IT" dirty="0"/>
              <a:t> time</a:t>
            </a:r>
          </a:p>
          <a:p>
            <a:r>
              <a:rPr lang="it-IT" dirty="0"/>
              <a:t>Dopo almeno 8 anni di iscrizione = </a:t>
            </a:r>
            <a:r>
              <a:rPr lang="it-IT" dirty="0" err="1"/>
              <a:t>After</a:t>
            </a:r>
            <a:r>
              <a:rPr lang="it-IT" dirty="0"/>
              <a:t> </a:t>
            </a:r>
            <a:r>
              <a:rPr lang="it-IT" dirty="0" err="1"/>
              <a:t>at</a:t>
            </a:r>
            <a:r>
              <a:rPr lang="it-IT" dirty="0"/>
              <a:t> </a:t>
            </a:r>
            <a:r>
              <a:rPr lang="it-IT" dirty="0" err="1"/>
              <a:t>least</a:t>
            </a:r>
            <a:r>
              <a:rPr lang="it-IT" dirty="0"/>
              <a:t> 8 </a:t>
            </a:r>
            <a:r>
              <a:rPr lang="it-IT" dirty="0" err="1"/>
              <a:t>years</a:t>
            </a:r>
            <a:r>
              <a:rPr lang="it-IT" dirty="0"/>
              <a:t> of </a:t>
            </a:r>
            <a:r>
              <a:rPr lang="it-IT" dirty="0" err="1"/>
              <a:t>membership</a:t>
            </a:r>
            <a:endParaRPr lang="it-IT" dirty="0"/>
          </a:p>
          <a:p>
            <a:r>
              <a:rPr lang="it-IT" dirty="0"/>
              <a:t>IMPORTO ANTICIPABILE = AMOUNT THAT CAN BE PAID IN ADVANCE</a:t>
            </a:r>
          </a:p>
          <a:p>
            <a:r>
              <a:rPr lang="it-IT" dirty="0"/>
              <a:t>Fino al ____% del maturato = up to ____% of the </a:t>
            </a:r>
            <a:r>
              <a:rPr lang="it-IT" dirty="0" err="1"/>
              <a:t>accrued</a:t>
            </a:r>
            <a:r>
              <a:rPr lang="it-IT" dirty="0"/>
              <a:t> </a:t>
            </a:r>
            <a:r>
              <a:rPr lang="it-IT" dirty="0" err="1"/>
              <a:t>amount</a:t>
            </a:r>
            <a:endParaRPr lang="it-IT" dirty="0"/>
          </a:p>
          <a:p>
            <a:r>
              <a:rPr lang="it-IT" dirty="0"/>
              <a:t>COME E’ TASSATO = HOW IS IT TAXED?</a:t>
            </a:r>
          </a:p>
          <a:p>
            <a:r>
              <a:rPr lang="it-IT" dirty="0"/>
              <a:t>Con ritenuta a titolo di imposta del 15% (ridotta dello 0.30% per ogni anno successivo al 15° di partecipazione fino al raggiungimento di un minimo del 9%) = </a:t>
            </a:r>
            <a:r>
              <a:rPr lang="it-IT" dirty="0" err="1"/>
              <a:t>Withholding</a:t>
            </a:r>
            <a:r>
              <a:rPr lang="it-IT" dirty="0"/>
              <a:t> </a:t>
            </a:r>
            <a:r>
              <a:rPr lang="it-IT" dirty="0" err="1"/>
              <a:t>tax</a:t>
            </a:r>
            <a:r>
              <a:rPr lang="it-IT" dirty="0"/>
              <a:t> of 15% (</a:t>
            </a:r>
            <a:r>
              <a:rPr lang="it-IT" dirty="0" err="1"/>
              <a:t>reduced</a:t>
            </a:r>
            <a:r>
              <a:rPr lang="it-IT" dirty="0"/>
              <a:t> by 0.30% for </a:t>
            </a:r>
            <a:r>
              <a:rPr lang="it-IT" dirty="0" err="1"/>
              <a:t>each</a:t>
            </a:r>
            <a:r>
              <a:rPr lang="it-IT" dirty="0"/>
              <a:t> </a:t>
            </a:r>
            <a:r>
              <a:rPr lang="it-IT" dirty="0" err="1"/>
              <a:t>year</a:t>
            </a:r>
            <a:r>
              <a:rPr lang="it-IT" dirty="0"/>
              <a:t> </a:t>
            </a:r>
            <a:r>
              <a:rPr lang="it-IT" dirty="0" err="1"/>
              <a:t>after</a:t>
            </a:r>
            <a:r>
              <a:rPr lang="it-IT" dirty="0"/>
              <a:t> the 15th </a:t>
            </a:r>
            <a:r>
              <a:rPr lang="it-IT" dirty="0" err="1"/>
              <a:t>year</a:t>
            </a:r>
            <a:r>
              <a:rPr lang="it-IT" dirty="0"/>
              <a:t> of </a:t>
            </a:r>
            <a:r>
              <a:rPr lang="it-IT" dirty="0" err="1"/>
              <a:t>membership</a:t>
            </a:r>
            <a:r>
              <a:rPr lang="it-IT" dirty="0"/>
              <a:t> up to a minimum of 9%) </a:t>
            </a:r>
          </a:p>
          <a:p>
            <a:r>
              <a:rPr lang="it-IT" dirty="0"/>
              <a:t>Con </a:t>
            </a:r>
            <a:r>
              <a:rPr lang="it-IT" dirty="0" err="1"/>
              <a:t>ritenua</a:t>
            </a:r>
            <a:r>
              <a:rPr lang="it-IT" dirty="0"/>
              <a:t> titolo di imposta del 23% = </a:t>
            </a:r>
            <a:r>
              <a:rPr lang="it-IT" dirty="0" err="1"/>
              <a:t>Withholding</a:t>
            </a:r>
            <a:r>
              <a:rPr lang="it-IT" dirty="0"/>
              <a:t> </a:t>
            </a:r>
            <a:r>
              <a:rPr lang="it-IT" dirty="0" err="1"/>
              <a:t>tax</a:t>
            </a:r>
            <a:r>
              <a:rPr lang="it-IT" dirty="0"/>
              <a:t> of 23% </a:t>
            </a:r>
          </a:p>
          <a:p>
            <a:r>
              <a:rPr lang="it-IT" dirty="0"/>
              <a:t>DOCUMENTI DA INVIARE = DOCUMENTS TO BE SENT</a:t>
            </a:r>
          </a:p>
          <a:p>
            <a:r>
              <a:rPr lang="it-IT" dirty="0"/>
              <a:t>NB: Sui montanti accumulati fino al 31/12/2006 verrà applicata la tassazione vigente in ciascun periodo fiscale. L’ammontare minimo dell’anticipazione richiedibile al Fondo è il 2.000 euro al lordo della fiscalità. = Note: The </a:t>
            </a:r>
            <a:r>
              <a:rPr lang="it-IT" dirty="0" err="1"/>
              <a:t>taxation</a:t>
            </a:r>
            <a:r>
              <a:rPr lang="it-IT" dirty="0"/>
              <a:t> in force in </a:t>
            </a:r>
            <a:r>
              <a:rPr lang="it-IT" dirty="0" err="1"/>
              <a:t>each</a:t>
            </a:r>
            <a:r>
              <a:rPr lang="it-IT" dirty="0"/>
              <a:t> </a:t>
            </a:r>
            <a:r>
              <a:rPr lang="it-IT" dirty="0" err="1"/>
              <a:t>tax</a:t>
            </a:r>
            <a:r>
              <a:rPr lang="it-IT" dirty="0"/>
              <a:t> </a:t>
            </a:r>
            <a:r>
              <a:rPr lang="it-IT" dirty="0" err="1"/>
              <a:t>period</a:t>
            </a:r>
            <a:r>
              <a:rPr lang="it-IT" dirty="0"/>
              <a:t> </a:t>
            </a:r>
            <a:r>
              <a:rPr lang="it-IT" dirty="0" err="1"/>
              <a:t>will</a:t>
            </a:r>
            <a:r>
              <a:rPr lang="it-IT" dirty="0"/>
              <a:t> be </a:t>
            </a:r>
            <a:r>
              <a:rPr lang="it-IT" dirty="0" err="1"/>
              <a:t>applied</a:t>
            </a:r>
            <a:r>
              <a:rPr lang="it-IT" dirty="0"/>
              <a:t> to the </a:t>
            </a:r>
            <a:r>
              <a:rPr lang="it-IT" dirty="0" err="1"/>
              <a:t>amounts</a:t>
            </a:r>
            <a:r>
              <a:rPr lang="it-IT" dirty="0"/>
              <a:t> </a:t>
            </a:r>
            <a:r>
              <a:rPr lang="it-IT" dirty="0" err="1"/>
              <a:t>accumulated</a:t>
            </a:r>
            <a:r>
              <a:rPr lang="it-IT" dirty="0"/>
              <a:t> up to 31/12/2006. The minimum </a:t>
            </a:r>
            <a:r>
              <a:rPr lang="it-IT" dirty="0" err="1"/>
              <a:t>amount</a:t>
            </a:r>
            <a:r>
              <a:rPr lang="it-IT" dirty="0"/>
              <a:t> of the </a:t>
            </a:r>
            <a:r>
              <a:rPr lang="it-IT" dirty="0" err="1"/>
              <a:t>advance</a:t>
            </a:r>
            <a:r>
              <a:rPr lang="it-IT" dirty="0"/>
              <a:t> </a:t>
            </a:r>
            <a:r>
              <a:rPr lang="it-IT" dirty="0" err="1"/>
              <a:t>payable</a:t>
            </a:r>
            <a:r>
              <a:rPr lang="it-IT" dirty="0"/>
              <a:t> from the Fund </a:t>
            </a:r>
            <a:r>
              <a:rPr lang="it-IT" dirty="0" err="1"/>
              <a:t>is</a:t>
            </a:r>
            <a:r>
              <a:rPr lang="it-IT" dirty="0"/>
              <a:t> 2,000 euro </a:t>
            </a:r>
            <a:r>
              <a:rPr lang="it-IT" dirty="0" err="1"/>
              <a:t>before</a:t>
            </a:r>
            <a:r>
              <a:rPr lang="it-IT" dirty="0"/>
              <a:t> tax.</a:t>
            </a:r>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35</a:t>
            </a:fld>
            <a:endParaRPr lang="it-IT"/>
          </a:p>
        </p:txBody>
      </p:sp>
    </p:spTree>
    <p:extLst>
      <p:ext uri="{BB962C8B-B14F-4D97-AF65-F5344CB8AC3E}">
        <p14:creationId xmlns:p14="http://schemas.microsoft.com/office/powerpoint/2010/main" val="2132639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RISCATTI – Casistica e Modalità = REDEMPTION – Cases and </a:t>
            </a:r>
            <a:r>
              <a:rPr lang="it-IT" dirty="0" err="1"/>
              <a:t>Methods</a:t>
            </a:r>
            <a:endParaRPr lang="it-IT" dirty="0"/>
          </a:p>
          <a:p>
            <a:r>
              <a:rPr lang="it-IT" dirty="0"/>
              <a:t>L’iscritto può riscattare, tutta o in parte, la posizione maturata nel Fondo pensione, in presenza di determinate </a:t>
            </a:r>
            <a:r>
              <a:rPr lang="it-IT" dirty="0" err="1"/>
              <a:t>conditizioni</a:t>
            </a:r>
            <a:r>
              <a:rPr lang="it-IT" dirty="0"/>
              <a:t>: = A </a:t>
            </a:r>
            <a:r>
              <a:rPr lang="it-IT" dirty="0" err="1"/>
              <a:t>member</a:t>
            </a:r>
            <a:r>
              <a:rPr lang="it-IT" dirty="0"/>
              <a:t> </a:t>
            </a:r>
            <a:r>
              <a:rPr lang="it-IT" dirty="0" err="1"/>
              <a:t>may</a:t>
            </a:r>
            <a:r>
              <a:rPr lang="it-IT" dirty="0"/>
              <a:t> </a:t>
            </a:r>
            <a:r>
              <a:rPr lang="it-IT" dirty="0" err="1"/>
              <a:t>fully</a:t>
            </a:r>
            <a:r>
              <a:rPr lang="it-IT" dirty="0"/>
              <a:t> or </a:t>
            </a:r>
            <a:r>
              <a:rPr lang="it-IT" dirty="0" err="1"/>
              <a:t>partially</a:t>
            </a:r>
            <a:r>
              <a:rPr lang="it-IT" dirty="0"/>
              <a:t> </a:t>
            </a:r>
            <a:r>
              <a:rPr lang="it-IT" dirty="0" err="1"/>
              <a:t>redempt</a:t>
            </a:r>
            <a:r>
              <a:rPr lang="it-IT" dirty="0"/>
              <a:t> </a:t>
            </a:r>
            <a:r>
              <a:rPr lang="it-IT" dirty="0" err="1"/>
              <a:t>his</a:t>
            </a:r>
            <a:r>
              <a:rPr lang="it-IT" dirty="0"/>
              <a:t> or </a:t>
            </a:r>
            <a:r>
              <a:rPr lang="it-IT" dirty="0" err="1"/>
              <a:t>her</a:t>
            </a:r>
            <a:r>
              <a:rPr lang="it-IT" dirty="0"/>
              <a:t> </a:t>
            </a:r>
            <a:r>
              <a:rPr lang="it-IT" dirty="0" err="1"/>
              <a:t>accrued</a:t>
            </a:r>
            <a:r>
              <a:rPr lang="it-IT" dirty="0"/>
              <a:t> position in the </a:t>
            </a:r>
            <a:r>
              <a:rPr lang="it-IT" dirty="0" err="1"/>
              <a:t>pension</a:t>
            </a:r>
            <a:r>
              <a:rPr lang="it-IT" dirty="0"/>
              <a:t> fund </a:t>
            </a:r>
            <a:r>
              <a:rPr lang="it-IT" dirty="0" err="1"/>
              <a:t>if</a:t>
            </a:r>
            <a:r>
              <a:rPr lang="it-IT" dirty="0"/>
              <a:t> </a:t>
            </a:r>
            <a:r>
              <a:rPr lang="it-IT" dirty="0" err="1"/>
              <a:t>certain</a:t>
            </a:r>
            <a:r>
              <a:rPr lang="it-IT" dirty="0"/>
              <a:t> </a:t>
            </a:r>
            <a:r>
              <a:rPr lang="it-IT" dirty="0" err="1"/>
              <a:t>conditions</a:t>
            </a:r>
            <a:r>
              <a:rPr lang="it-IT" dirty="0"/>
              <a:t> are </a:t>
            </a:r>
            <a:r>
              <a:rPr lang="it-IT" dirty="0" err="1"/>
              <a:t>met</a:t>
            </a:r>
            <a:r>
              <a:rPr lang="it-IT" dirty="0"/>
              <a:t>: </a:t>
            </a:r>
          </a:p>
          <a:p>
            <a:r>
              <a:rPr lang="it-IT" dirty="0"/>
              <a:t>Consulta il sito: </a:t>
            </a:r>
            <a:r>
              <a:rPr lang="it-IT" dirty="0" err="1"/>
              <a:t>www.fondofonte.it</a:t>
            </a:r>
            <a:r>
              <a:rPr lang="it-IT" dirty="0"/>
              <a:t> = Go to the website: </a:t>
            </a:r>
            <a:r>
              <a:rPr lang="it-IT" dirty="0" err="1"/>
              <a:t>www.fondofonte.it</a:t>
            </a:r>
            <a:endParaRPr lang="it-IT" dirty="0"/>
          </a:p>
          <a:p>
            <a:r>
              <a:rPr lang="it-IT" dirty="0"/>
              <a:t>Richiedi informazioni = For more information</a:t>
            </a:r>
          </a:p>
          <a:p>
            <a:r>
              <a:rPr lang="it-IT" dirty="0"/>
              <a:t>Riscatto Parziale Agevolato = </a:t>
            </a:r>
            <a:r>
              <a:rPr lang="it-IT" dirty="0" err="1"/>
              <a:t>Facilitated</a:t>
            </a:r>
            <a:r>
              <a:rPr lang="it-IT" dirty="0"/>
              <a:t> </a:t>
            </a:r>
            <a:r>
              <a:rPr lang="it-IT" dirty="0" err="1"/>
              <a:t>Partial</a:t>
            </a:r>
            <a:r>
              <a:rPr lang="it-IT" dirty="0"/>
              <a:t> </a:t>
            </a:r>
            <a:r>
              <a:rPr lang="it-IT" dirty="0" err="1"/>
              <a:t>Redemption</a:t>
            </a:r>
            <a:r>
              <a:rPr lang="it-IT" dirty="0"/>
              <a:t> </a:t>
            </a:r>
          </a:p>
          <a:p>
            <a:r>
              <a:rPr lang="it-IT" dirty="0"/>
              <a:t>Riscatto Totale Agevolato = </a:t>
            </a:r>
            <a:r>
              <a:rPr lang="it-IT" dirty="0" err="1"/>
              <a:t>Facilitated</a:t>
            </a:r>
            <a:r>
              <a:rPr lang="it-IT" dirty="0"/>
              <a:t> Total </a:t>
            </a:r>
            <a:r>
              <a:rPr lang="it-IT" dirty="0" err="1"/>
              <a:t>Redemption</a:t>
            </a:r>
            <a:endParaRPr lang="it-IT" dirty="0"/>
          </a:p>
          <a:p>
            <a:r>
              <a:rPr lang="it-IT" dirty="0"/>
              <a:t>Riscatto per cause diverse = </a:t>
            </a:r>
            <a:r>
              <a:rPr lang="it-IT" dirty="0" err="1"/>
              <a:t>Redemption</a:t>
            </a:r>
            <a:r>
              <a:rPr lang="it-IT" dirty="0"/>
              <a:t> for </a:t>
            </a:r>
            <a:r>
              <a:rPr lang="it-IT" dirty="0" err="1"/>
              <a:t>various</a:t>
            </a:r>
            <a:r>
              <a:rPr lang="it-IT" dirty="0"/>
              <a:t> </a:t>
            </a:r>
            <a:r>
              <a:rPr lang="it-IT" dirty="0" err="1"/>
              <a:t>reasons</a:t>
            </a:r>
            <a:endParaRPr lang="it-IT" dirty="0"/>
          </a:p>
          <a:p>
            <a:r>
              <a:rPr lang="it-IT" dirty="0"/>
              <a:t>50% del capitale maturato = 50% of the </a:t>
            </a:r>
            <a:r>
              <a:rPr lang="it-IT" dirty="0" err="1"/>
              <a:t>accrued</a:t>
            </a:r>
            <a:r>
              <a:rPr lang="it-IT" dirty="0"/>
              <a:t> capital </a:t>
            </a:r>
          </a:p>
          <a:p>
            <a:r>
              <a:rPr lang="it-IT" dirty="0"/>
              <a:t>100% del capitale maturato = 100% of the </a:t>
            </a:r>
            <a:r>
              <a:rPr lang="it-IT" dirty="0" err="1"/>
              <a:t>accrued</a:t>
            </a:r>
            <a:r>
              <a:rPr lang="it-IT" dirty="0"/>
              <a:t> capital </a:t>
            </a:r>
          </a:p>
          <a:p>
            <a:r>
              <a:rPr lang="it-IT" dirty="0"/>
              <a:t>100%, 70% o 50% del capitale maturato = 100% , 70% or 50% of the </a:t>
            </a:r>
            <a:r>
              <a:rPr lang="it-IT" dirty="0" err="1"/>
              <a:t>accrued</a:t>
            </a:r>
            <a:r>
              <a:rPr lang="it-IT" dirty="0"/>
              <a:t> capital </a:t>
            </a:r>
          </a:p>
          <a:p>
            <a:r>
              <a:rPr lang="it-IT" dirty="0"/>
              <a:t>Quando è richiedibile = </a:t>
            </a:r>
            <a:r>
              <a:rPr lang="it-IT" dirty="0" err="1"/>
              <a:t>When</a:t>
            </a:r>
            <a:r>
              <a:rPr lang="it-IT" dirty="0"/>
              <a:t> can </a:t>
            </a:r>
            <a:r>
              <a:rPr lang="it-IT" dirty="0" err="1"/>
              <a:t>it</a:t>
            </a:r>
            <a:r>
              <a:rPr lang="it-IT" dirty="0"/>
              <a:t> be </a:t>
            </a:r>
            <a:r>
              <a:rPr lang="it-IT" dirty="0" err="1"/>
              <a:t>claimed</a:t>
            </a:r>
            <a:r>
              <a:rPr lang="it-IT" dirty="0"/>
              <a:t>?</a:t>
            </a:r>
          </a:p>
          <a:p>
            <a:r>
              <a:rPr lang="it-IT" dirty="0"/>
              <a:t>Per cessazione attività lavorativa con inoccupazione compresa tra 12 e 48 mesi = </a:t>
            </a:r>
            <a:r>
              <a:rPr lang="it-IT" dirty="0" err="1"/>
              <a:t>When</a:t>
            </a:r>
            <a:r>
              <a:rPr lang="it-IT" dirty="0"/>
              <a:t> </a:t>
            </a:r>
            <a:r>
              <a:rPr lang="it-IT" dirty="0" err="1"/>
              <a:t>employment</a:t>
            </a:r>
            <a:r>
              <a:rPr lang="it-IT" dirty="0"/>
              <a:t> </a:t>
            </a:r>
            <a:r>
              <a:rPr lang="it-IT" dirty="0" err="1"/>
              <a:t>is</a:t>
            </a:r>
            <a:r>
              <a:rPr lang="it-IT" dirty="0"/>
              <a:t> </a:t>
            </a:r>
            <a:r>
              <a:rPr lang="it-IT" dirty="0" err="1"/>
              <a:t>termiatned</a:t>
            </a:r>
            <a:r>
              <a:rPr lang="it-IT" dirty="0"/>
              <a:t> for a </a:t>
            </a:r>
            <a:r>
              <a:rPr lang="it-IT" dirty="0" err="1"/>
              <a:t>period</a:t>
            </a:r>
            <a:r>
              <a:rPr lang="it-IT" dirty="0"/>
              <a:t> </a:t>
            </a:r>
            <a:r>
              <a:rPr lang="it-IT" dirty="0" err="1"/>
              <a:t>between</a:t>
            </a:r>
            <a:r>
              <a:rPr lang="it-IT" dirty="0"/>
              <a:t> 12 and 48 </a:t>
            </a:r>
            <a:r>
              <a:rPr lang="it-IT" dirty="0" err="1"/>
              <a:t>months</a:t>
            </a:r>
            <a:r>
              <a:rPr lang="it-IT" dirty="0"/>
              <a:t>.</a:t>
            </a:r>
          </a:p>
          <a:p>
            <a:r>
              <a:rPr lang="it-IT" dirty="0" err="1"/>
              <a:t>Cessazine</a:t>
            </a:r>
            <a:r>
              <a:rPr lang="it-IT" dirty="0"/>
              <a:t> attività </a:t>
            </a:r>
            <a:r>
              <a:rPr lang="it-IT" dirty="0" err="1"/>
              <a:t>laborativa</a:t>
            </a:r>
            <a:r>
              <a:rPr lang="it-IT" dirty="0"/>
              <a:t> con inoccupazione superiore a 48 mesi. = </a:t>
            </a:r>
            <a:r>
              <a:rPr lang="it-IT" dirty="0" err="1"/>
              <a:t>When</a:t>
            </a:r>
            <a:r>
              <a:rPr lang="it-IT" dirty="0"/>
              <a:t> </a:t>
            </a:r>
            <a:r>
              <a:rPr lang="it-IT" dirty="0" err="1"/>
              <a:t>employment</a:t>
            </a:r>
            <a:r>
              <a:rPr lang="it-IT" dirty="0"/>
              <a:t> </a:t>
            </a:r>
            <a:r>
              <a:rPr lang="it-IT" dirty="0" err="1"/>
              <a:t>is</a:t>
            </a:r>
            <a:r>
              <a:rPr lang="it-IT" dirty="0"/>
              <a:t> </a:t>
            </a:r>
            <a:r>
              <a:rPr lang="it-IT" dirty="0" err="1"/>
              <a:t>termianted</a:t>
            </a:r>
            <a:r>
              <a:rPr lang="it-IT" dirty="0"/>
              <a:t> for a </a:t>
            </a:r>
            <a:r>
              <a:rPr lang="it-IT" dirty="0" err="1"/>
              <a:t>period</a:t>
            </a:r>
            <a:r>
              <a:rPr lang="it-IT" dirty="0"/>
              <a:t> fo more </a:t>
            </a:r>
            <a:r>
              <a:rPr lang="it-IT" dirty="0" err="1"/>
              <a:t>than</a:t>
            </a:r>
            <a:r>
              <a:rPr lang="it-IT" dirty="0"/>
              <a:t> 48 </a:t>
            </a:r>
            <a:r>
              <a:rPr lang="it-IT" dirty="0" err="1"/>
              <a:t>months</a:t>
            </a:r>
            <a:r>
              <a:rPr lang="it-IT" dirty="0"/>
              <a:t>.</a:t>
            </a:r>
          </a:p>
          <a:p>
            <a:r>
              <a:rPr lang="it-IT" dirty="0" err="1"/>
              <a:t>Cessazone</a:t>
            </a:r>
            <a:r>
              <a:rPr lang="it-IT" dirty="0"/>
              <a:t> attività lavorativa anche inferiore a 12 mesi = </a:t>
            </a:r>
            <a:r>
              <a:rPr lang="it-IT" dirty="0" err="1"/>
              <a:t>When</a:t>
            </a:r>
            <a:r>
              <a:rPr lang="it-IT" dirty="0"/>
              <a:t> </a:t>
            </a:r>
            <a:r>
              <a:rPr lang="it-IT" dirty="0" err="1"/>
              <a:t>employment</a:t>
            </a:r>
            <a:r>
              <a:rPr lang="it-IT" dirty="0"/>
              <a:t> </a:t>
            </a:r>
            <a:r>
              <a:rPr lang="it-IT" dirty="0" err="1"/>
              <a:t>is</a:t>
            </a:r>
            <a:r>
              <a:rPr lang="it-IT" dirty="0"/>
              <a:t> </a:t>
            </a:r>
            <a:r>
              <a:rPr lang="it-IT" dirty="0" err="1"/>
              <a:t>termianted</a:t>
            </a:r>
            <a:r>
              <a:rPr lang="it-IT" dirty="0"/>
              <a:t> for </a:t>
            </a:r>
            <a:r>
              <a:rPr lang="it-IT" dirty="0" err="1"/>
              <a:t>aperiod</a:t>
            </a:r>
            <a:r>
              <a:rPr lang="it-IT" dirty="0"/>
              <a:t> </a:t>
            </a:r>
            <a:r>
              <a:rPr lang="it-IT" dirty="0" err="1"/>
              <a:t>less</a:t>
            </a:r>
            <a:r>
              <a:rPr lang="it-IT" dirty="0"/>
              <a:t> </a:t>
            </a:r>
            <a:r>
              <a:rPr lang="it-IT" dirty="0" err="1"/>
              <a:t>than</a:t>
            </a:r>
            <a:r>
              <a:rPr lang="it-IT" dirty="0"/>
              <a:t> 12 </a:t>
            </a:r>
            <a:r>
              <a:rPr lang="it-IT" dirty="0" err="1"/>
              <a:t>months</a:t>
            </a:r>
            <a:r>
              <a:rPr lang="it-IT" dirty="0"/>
              <a:t>.</a:t>
            </a:r>
          </a:p>
          <a:p>
            <a:r>
              <a:rPr lang="it-IT" dirty="0"/>
              <a:t>Per mobilità, CIG ordinario o </a:t>
            </a:r>
            <a:r>
              <a:rPr lang="it-IT" dirty="0" err="1"/>
              <a:t>straordinatrio</a:t>
            </a:r>
            <a:r>
              <a:rPr lang="it-IT" dirty="0"/>
              <a:t> a zero ore non inferiore a 12 mesi = For </a:t>
            </a:r>
            <a:r>
              <a:rPr lang="it-IT" dirty="0" err="1"/>
              <a:t>redundancy</a:t>
            </a:r>
            <a:r>
              <a:rPr lang="it-IT" dirty="0"/>
              <a:t>, </a:t>
            </a:r>
            <a:r>
              <a:rPr lang="it-IT" dirty="0" err="1"/>
              <a:t>ordinary</a:t>
            </a:r>
            <a:r>
              <a:rPr lang="it-IT" dirty="0"/>
              <a:t> or </a:t>
            </a:r>
            <a:r>
              <a:rPr lang="it-IT" dirty="0" err="1"/>
              <a:t>extraordinary</a:t>
            </a:r>
            <a:r>
              <a:rPr lang="it-IT" dirty="0"/>
              <a:t> zero-hour use of the </a:t>
            </a:r>
            <a:r>
              <a:rPr lang="it-IT" dirty="0" err="1"/>
              <a:t>wage</a:t>
            </a:r>
            <a:r>
              <a:rPr lang="it-IT" dirty="0"/>
              <a:t> </a:t>
            </a:r>
            <a:r>
              <a:rPr lang="it-IT" dirty="0" err="1"/>
              <a:t>guarantee</a:t>
            </a:r>
            <a:r>
              <a:rPr lang="it-IT" dirty="0"/>
              <a:t> fund for a </a:t>
            </a:r>
            <a:r>
              <a:rPr lang="it-IT" dirty="0" err="1"/>
              <a:t>period</a:t>
            </a:r>
            <a:r>
              <a:rPr lang="it-IT" dirty="0"/>
              <a:t> </a:t>
            </a:r>
            <a:r>
              <a:rPr lang="it-IT" dirty="0" err="1"/>
              <a:t>greater</a:t>
            </a:r>
            <a:r>
              <a:rPr lang="it-IT" dirty="0"/>
              <a:t> </a:t>
            </a:r>
            <a:r>
              <a:rPr lang="it-IT" dirty="0" err="1"/>
              <a:t>than</a:t>
            </a:r>
            <a:r>
              <a:rPr lang="it-IT" dirty="0"/>
              <a:t> 12 </a:t>
            </a:r>
            <a:r>
              <a:rPr lang="it-IT" dirty="0" err="1"/>
              <a:t>months</a:t>
            </a:r>
            <a:r>
              <a:rPr lang="it-IT" dirty="0"/>
              <a:t> </a:t>
            </a:r>
          </a:p>
          <a:p>
            <a:r>
              <a:rPr lang="it-IT" dirty="0"/>
              <a:t>Per invalidità permanente con riduzione capacità lavorativa a meno di un terzo = For </a:t>
            </a:r>
            <a:r>
              <a:rPr lang="it-IT" dirty="0" err="1"/>
              <a:t>permanent</a:t>
            </a:r>
            <a:r>
              <a:rPr lang="it-IT" dirty="0"/>
              <a:t> </a:t>
            </a:r>
            <a:r>
              <a:rPr lang="it-IT" dirty="0" err="1"/>
              <a:t>disability</a:t>
            </a:r>
            <a:r>
              <a:rPr lang="it-IT" dirty="0"/>
              <a:t> with </a:t>
            </a:r>
            <a:r>
              <a:rPr lang="it-IT" dirty="0" err="1"/>
              <a:t>reduction</a:t>
            </a:r>
            <a:r>
              <a:rPr lang="it-IT" dirty="0"/>
              <a:t> of </a:t>
            </a:r>
            <a:r>
              <a:rPr lang="it-IT" dirty="0" err="1"/>
              <a:t>working</a:t>
            </a:r>
            <a:r>
              <a:rPr lang="it-IT" dirty="0"/>
              <a:t> </a:t>
            </a:r>
            <a:r>
              <a:rPr lang="it-IT" dirty="0" err="1"/>
              <a:t>capacity</a:t>
            </a:r>
            <a:r>
              <a:rPr lang="it-IT" dirty="0"/>
              <a:t> to </a:t>
            </a:r>
            <a:r>
              <a:rPr lang="it-IT" dirty="0" err="1"/>
              <a:t>less</a:t>
            </a:r>
            <a:r>
              <a:rPr lang="it-IT" dirty="0"/>
              <a:t> </a:t>
            </a:r>
            <a:r>
              <a:rPr lang="it-IT" dirty="0" err="1"/>
              <a:t>than</a:t>
            </a:r>
            <a:r>
              <a:rPr lang="it-IT" dirty="0"/>
              <a:t> </a:t>
            </a:r>
            <a:r>
              <a:rPr lang="it-IT" dirty="0" err="1"/>
              <a:t>one</a:t>
            </a:r>
            <a:r>
              <a:rPr lang="it-IT" dirty="0"/>
              <a:t> </a:t>
            </a:r>
            <a:r>
              <a:rPr lang="it-IT" dirty="0" err="1"/>
              <a:t>third</a:t>
            </a:r>
            <a:r>
              <a:rPr lang="it-IT" dirty="0"/>
              <a:t> </a:t>
            </a:r>
          </a:p>
          <a:p>
            <a:r>
              <a:rPr lang="it-IT" dirty="0"/>
              <a:t>Variazione CNL* e/o </a:t>
            </a:r>
            <a:r>
              <a:rPr lang="it-IT" dirty="0" err="1"/>
              <a:t>passagio</a:t>
            </a:r>
            <a:r>
              <a:rPr lang="it-IT" dirty="0"/>
              <a:t> a dirigente = </a:t>
            </a:r>
            <a:r>
              <a:rPr lang="it-IT" dirty="0" err="1"/>
              <a:t>Change</a:t>
            </a:r>
            <a:r>
              <a:rPr lang="it-IT" dirty="0"/>
              <a:t> in </a:t>
            </a:r>
            <a:r>
              <a:rPr lang="it-IT" dirty="0" err="1"/>
              <a:t>sector</a:t>
            </a:r>
            <a:r>
              <a:rPr lang="it-IT" dirty="0"/>
              <a:t>* and/or promotion to executive</a:t>
            </a:r>
          </a:p>
          <a:p>
            <a:r>
              <a:rPr lang="it-IT" dirty="0"/>
              <a:t>Cessazione rapporto di lavoro preceduta da </a:t>
            </a:r>
            <a:r>
              <a:rPr lang="it-IT" dirty="0" err="1"/>
              <a:t>cig</a:t>
            </a:r>
            <a:r>
              <a:rPr lang="it-IT" dirty="0"/>
              <a:t>/</a:t>
            </a:r>
            <a:r>
              <a:rPr lang="it-IT" dirty="0" err="1"/>
              <a:t>Cigs</a:t>
            </a:r>
            <a:r>
              <a:rPr lang="it-IT" dirty="0"/>
              <a:t> = </a:t>
            </a:r>
            <a:r>
              <a:rPr lang="it-IT" dirty="0" err="1"/>
              <a:t>Termination</a:t>
            </a:r>
            <a:r>
              <a:rPr lang="it-IT" dirty="0"/>
              <a:t> of </a:t>
            </a:r>
            <a:r>
              <a:rPr lang="it-IT" dirty="0" err="1"/>
              <a:t>employment</a:t>
            </a:r>
            <a:r>
              <a:rPr lang="it-IT" dirty="0"/>
              <a:t> </a:t>
            </a:r>
            <a:r>
              <a:rPr lang="it-IT" dirty="0" err="1"/>
              <a:t>preceded</a:t>
            </a:r>
            <a:r>
              <a:rPr lang="it-IT" dirty="0"/>
              <a:t> by </a:t>
            </a:r>
            <a:r>
              <a:rPr lang="it-IT" dirty="0" err="1"/>
              <a:t>ordinary</a:t>
            </a:r>
            <a:r>
              <a:rPr lang="it-IT" dirty="0"/>
              <a:t>/</a:t>
            </a:r>
            <a:r>
              <a:rPr lang="it-IT" dirty="0" err="1"/>
              <a:t>extraordinary</a:t>
            </a:r>
            <a:r>
              <a:rPr lang="it-IT" dirty="0"/>
              <a:t> </a:t>
            </a:r>
            <a:r>
              <a:rPr lang="it-IT" dirty="0" err="1"/>
              <a:t>wage</a:t>
            </a:r>
            <a:r>
              <a:rPr lang="it-IT" dirty="0"/>
              <a:t> </a:t>
            </a:r>
            <a:r>
              <a:rPr lang="it-IT" dirty="0" err="1"/>
              <a:t>guarantee</a:t>
            </a:r>
            <a:r>
              <a:rPr lang="it-IT" dirty="0"/>
              <a:t> fund</a:t>
            </a:r>
          </a:p>
          <a:p>
            <a:r>
              <a:rPr lang="it-IT" dirty="0"/>
              <a:t>Cessazione dell’attività lavorativa pensionamento con permanenza a previdenza complementare per un periodo inferiore a 5 anni = </a:t>
            </a:r>
            <a:r>
              <a:rPr lang="it-IT" dirty="0" err="1"/>
              <a:t>Termination</a:t>
            </a:r>
            <a:r>
              <a:rPr lang="it-IT" dirty="0"/>
              <a:t> of </a:t>
            </a:r>
            <a:r>
              <a:rPr lang="it-IT" dirty="0" err="1"/>
              <a:t>employment</a:t>
            </a:r>
            <a:r>
              <a:rPr lang="it-IT" dirty="0"/>
              <a:t> for </a:t>
            </a:r>
            <a:r>
              <a:rPr lang="it-IT" dirty="0" err="1"/>
              <a:t>retirement</a:t>
            </a:r>
            <a:r>
              <a:rPr lang="it-IT" dirty="0"/>
              <a:t> with </a:t>
            </a:r>
            <a:r>
              <a:rPr lang="it-IT" dirty="0" err="1"/>
              <a:t>continued</a:t>
            </a:r>
            <a:r>
              <a:rPr lang="it-IT" dirty="0"/>
              <a:t> </a:t>
            </a:r>
            <a:r>
              <a:rPr lang="it-IT" dirty="0" err="1"/>
              <a:t>membership</a:t>
            </a:r>
            <a:r>
              <a:rPr lang="it-IT" dirty="0"/>
              <a:t> of a </a:t>
            </a:r>
            <a:r>
              <a:rPr lang="it-IT" dirty="0" err="1"/>
              <a:t>supplementary</a:t>
            </a:r>
            <a:r>
              <a:rPr lang="it-IT" dirty="0"/>
              <a:t> </a:t>
            </a:r>
            <a:r>
              <a:rPr lang="it-IT" dirty="0" err="1"/>
              <a:t>pension</a:t>
            </a:r>
            <a:r>
              <a:rPr lang="it-IT" dirty="0"/>
              <a:t> </a:t>
            </a:r>
            <a:r>
              <a:rPr lang="it-IT" dirty="0" err="1"/>
              <a:t>plan</a:t>
            </a:r>
            <a:r>
              <a:rPr lang="it-IT" dirty="0"/>
              <a:t> for a </a:t>
            </a:r>
            <a:r>
              <a:rPr lang="it-IT" dirty="0" err="1"/>
              <a:t>period</a:t>
            </a:r>
            <a:r>
              <a:rPr lang="it-IT" dirty="0"/>
              <a:t> of </a:t>
            </a:r>
            <a:r>
              <a:rPr lang="it-IT" dirty="0" err="1"/>
              <a:t>less</a:t>
            </a:r>
            <a:r>
              <a:rPr lang="it-IT" dirty="0"/>
              <a:t> </a:t>
            </a:r>
            <a:r>
              <a:rPr lang="it-IT" dirty="0" err="1"/>
              <a:t>than</a:t>
            </a:r>
            <a:r>
              <a:rPr lang="it-IT" dirty="0"/>
              <a:t> 5 </a:t>
            </a:r>
            <a:r>
              <a:rPr lang="it-IT" dirty="0" err="1"/>
              <a:t>years</a:t>
            </a:r>
            <a:r>
              <a:rPr lang="it-IT" dirty="0"/>
              <a:t> </a:t>
            </a:r>
          </a:p>
          <a:p>
            <a:r>
              <a:rPr lang="it-IT" dirty="0"/>
              <a:t>Esodo incentivato ex art. 4 L. 92/2012 = </a:t>
            </a:r>
            <a:r>
              <a:rPr lang="it-IT" dirty="0" err="1"/>
              <a:t>Redundancy</a:t>
            </a:r>
            <a:r>
              <a:rPr lang="it-IT" dirty="0"/>
              <a:t> under </a:t>
            </a:r>
            <a:r>
              <a:rPr lang="it-IT" dirty="0" err="1"/>
              <a:t>Article</a:t>
            </a:r>
            <a:r>
              <a:rPr lang="it-IT" dirty="0"/>
              <a:t> 4 of Law 92/2012 </a:t>
            </a:r>
          </a:p>
          <a:p>
            <a:r>
              <a:rPr lang="it-IT" dirty="0"/>
              <a:t>COME E’ TASSATP = WHO IS IT TAXED?</a:t>
            </a:r>
          </a:p>
          <a:p>
            <a:r>
              <a:rPr lang="it-IT" dirty="0"/>
              <a:t>Con ritenuta a titolo di imposta del 15% ridotta dello 0.30% per ogni anno successivo al 15° di partecipazione a previdenza complementare (fino al 9%) = With 15% </a:t>
            </a:r>
            <a:r>
              <a:rPr lang="it-IT" dirty="0" err="1"/>
              <a:t>withholding</a:t>
            </a:r>
            <a:r>
              <a:rPr lang="it-IT" dirty="0"/>
              <a:t> </a:t>
            </a:r>
            <a:r>
              <a:rPr lang="it-IT" dirty="0" err="1"/>
              <a:t>tax</a:t>
            </a:r>
            <a:r>
              <a:rPr lang="it-IT" dirty="0"/>
              <a:t> </a:t>
            </a:r>
            <a:r>
              <a:rPr lang="it-IT" dirty="0" err="1"/>
              <a:t>reduced</a:t>
            </a:r>
            <a:r>
              <a:rPr lang="it-IT" dirty="0"/>
              <a:t> by 0.30% for </a:t>
            </a:r>
            <a:r>
              <a:rPr lang="it-IT" dirty="0" err="1"/>
              <a:t>each</a:t>
            </a:r>
            <a:r>
              <a:rPr lang="it-IT" dirty="0"/>
              <a:t> </a:t>
            </a:r>
            <a:r>
              <a:rPr lang="it-IT" dirty="0" err="1"/>
              <a:t>year</a:t>
            </a:r>
            <a:r>
              <a:rPr lang="it-IT" dirty="0"/>
              <a:t> </a:t>
            </a:r>
            <a:r>
              <a:rPr lang="it-IT" dirty="0" err="1"/>
              <a:t>after</a:t>
            </a:r>
            <a:r>
              <a:rPr lang="it-IT" dirty="0"/>
              <a:t> the 15th </a:t>
            </a:r>
            <a:r>
              <a:rPr lang="it-IT" dirty="0" err="1"/>
              <a:t>year</a:t>
            </a:r>
            <a:r>
              <a:rPr lang="it-IT" dirty="0"/>
              <a:t> of </a:t>
            </a:r>
            <a:r>
              <a:rPr lang="it-IT" dirty="0" err="1"/>
              <a:t>membership</a:t>
            </a:r>
            <a:r>
              <a:rPr lang="it-IT" dirty="0"/>
              <a:t> in a </a:t>
            </a:r>
            <a:r>
              <a:rPr lang="it-IT" dirty="0" err="1"/>
              <a:t>supplementary</a:t>
            </a:r>
            <a:r>
              <a:rPr lang="it-IT" dirty="0"/>
              <a:t> </a:t>
            </a:r>
            <a:r>
              <a:rPr lang="it-IT" dirty="0" err="1"/>
              <a:t>pension</a:t>
            </a:r>
            <a:r>
              <a:rPr lang="it-IT" dirty="0"/>
              <a:t> </a:t>
            </a:r>
            <a:r>
              <a:rPr lang="it-IT" dirty="0" err="1"/>
              <a:t>plan</a:t>
            </a:r>
            <a:r>
              <a:rPr lang="it-IT" dirty="0"/>
              <a:t> (up to 9%) </a:t>
            </a:r>
          </a:p>
          <a:p>
            <a:r>
              <a:rPr lang="it-IT" dirty="0"/>
              <a:t>Con ritenuta a tiolo di imposta del 15% ridotta dello 0.30% per ogni anno successivo al 15° di partecipazione a previdenza complementare (fino al 9%) = With 15% </a:t>
            </a:r>
            <a:r>
              <a:rPr lang="it-IT" dirty="0" err="1"/>
              <a:t>withholding</a:t>
            </a:r>
            <a:r>
              <a:rPr lang="it-IT" dirty="0"/>
              <a:t> </a:t>
            </a:r>
            <a:r>
              <a:rPr lang="it-IT" dirty="0" err="1"/>
              <a:t>tax</a:t>
            </a:r>
            <a:r>
              <a:rPr lang="it-IT" dirty="0"/>
              <a:t> </a:t>
            </a:r>
            <a:r>
              <a:rPr lang="it-IT" dirty="0" err="1"/>
              <a:t>reduced</a:t>
            </a:r>
            <a:r>
              <a:rPr lang="it-IT" dirty="0"/>
              <a:t> by 0.30% for </a:t>
            </a:r>
            <a:r>
              <a:rPr lang="it-IT" dirty="0" err="1"/>
              <a:t>each</a:t>
            </a:r>
            <a:r>
              <a:rPr lang="it-IT" dirty="0"/>
              <a:t> </a:t>
            </a:r>
            <a:r>
              <a:rPr lang="it-IT" dirty="0" err="1"/>
              <a:t>year</a:t>
            </a:r>
            <a:r>
              <a:rPr lang="it-IT" dirty="0"/>
              <a:t> </a:t>
            </a:r>
            <a:r>
              <a:rPr lang="it-IT" dirty="0" err="1"/>
              <a:t>after</a:t>
            </a:r>
            <a:r>
              <a:rPr lang="it-IT" dirty="0"/>
              <a:t> the 15th </a:t>
            </a:r>
            <a:r>
              <a:rPr lang="it-IT" dirty="0" err="1"/>
              <a:t>year</a:t>
            </a:r>
            <a:r>
              <a:rPr lang="it-IT" dirty="0"/>
              <a:t> of </a:t>
            </a:r>
            <a:r>
              <a:rPr lang="it-IT" dirty="0" err="1"/>
              <a:t>membership</a:t>
            </a:r>
            <a:r>
              <a:rPr lang="it-IT" dirty="0"/>
              <a:t> in a </a:t>
            </a:r>
            <a:r>
              <a:rPr lang="it-IT" dirty="0" err="1"/>
              <a:t>supplementary</a:t>
            </a:r>
            <a:r>
              <a:rPr lang="it-IT" dirty="0"/>
              <a:t> </a:t>
            </a:r>
            <a:r>
              <a:rPr lang="it-IT" dirty="0" err="1"/>
              <a:t>pension</a:t>
            </a:r>
            <a:r>
              <a:rPr lang="it-IT" dirty="0"/>
              <a:t> </a:t>
            </a:r>
            <a:r>
              <a:rPr lang="it-IT" dirty="0" err="1"/>
              <a:t>plan</a:t>
            </a:r>
            <a:r>
              <a:rPr lang="it-IT" dirty="0"/>
              <a:t> (up to 9%) </a:t>
            </a:r>
          </a:p>
          <a:p>
            <a:r>
              <a:rPr lang="it-IT" dirty="0"/>
              <a:t>Con ritenuta a titolo di imposta del 23% = With 23% </a:t>
            </a:r>
            <a:r>
              <a:rPr lang="it-IT" dirty="0" err="1"/>
              <a:t>withholding</a:t>
            </a:r>
            <a:r>
              <a:rPr lang="it-IT" dirty="0"/>
              <a:t> </a:t>
            </a:r>
            <a:r>
              <a:rPr lang="it-IT" dirty="0" err="1"/>
              <a:t>tax</a:t>
            </a:r>
            <a:r>
              <a:rPr lang="it-IT" dirty="0"/>
              <a:t> </a:t>
            </a:r>
          </a:p>
          <a:p>
            <a:pPr marL="171450" indent="-171450">
              <a:buFont typeface="Arial" panose="020B0604020202020204" pitchFamily="34" charset="0"/>
              <a:buChar char="•"/>
            </a:pPr>
            <a:r>
              <a:rPr lang="it-IT" dirty="0"/>
              <a:t>Solo se il nuovo CCNL non prevede </a:t>
            </a:r>
            <a:r>
              <a:rPr lang="it-IT" dirty="0" err="1"/>
              <a:t>Fon.TE</a:t>
            </a:r>
            <a:r>
              <a:rPr lang="it-IT" dirty="0"/>
              <a:t>. Come fondo di riferimento = * </a:t>
            </a:r>
            <a:r>
              <a:rPr lang="it-IT" dirty="0" err="1"/>
              <a:t>Only</a:t>
            </a:r>
            <a:r>
              <a:rPr lang="it-IT" dirty="0"/>
              <a:t> </a:t>
            </a:r>
            <a:r>
              <a:rPr lang="it-IT" dirty="0" err="1"/>
              <a:t>if</a:t>
            </a:r>
            <a:r>
              <a:rPr lang="it-IT" dirty="0"/>
              <a:t> the new </a:t>
            </a:r>
            <a:r>
              <a:rPr lang="it-IT" dirty="0" err="1"/>
              <a:t>national</a:t>
            </a:r>
            <a:r>
              <a:rPr lang="it-IT" dirty="0"/>
              <a:t> </a:t>
            </a:r>
            <a:r>
              <a:rPr lang="it-IT" dirty="0" err="1"/>
              <a:t>collective</a:t>
            </a:r>
            <a:r>
              <a:rPr lang="it-IT" dirty="0"/>
              <a:t> </a:t>
            </a:r>
            <a:r>
              <a:rPr lang="it-IT" dirty="0" err="1"/>
              <a:t>agreement</a:t>
            </a:r>
            <a:r>
              <a:rPr lang="it-IT" dirty="0"/>
              <a:t> </a:t>
            </a:r>
            <a:r>
              <a:rPr lang="it-IT" dirty="0" err="1"/>
              <a:t>does</a:t>
            </a:r>
            <a:r>
              <a:rPr lang="it-IT" dirty="0"/>
              <a:t> </a:t>
            </a:r>
            <a:r>
              <a:rPr lang="it-IT" dirty="0" err="1"/>
              <a:t>not</a:t>
            </a:r>
            <a:r>
              <a:rPr lang="it-IT" dirty="0"/>
              <a:t> </a:t>
            </a:r>
            <a:r>
              <a:rPr lang="it-IT" dirty="0" err="1"/>
              <a:t>provide</a:t>
            </a:r>
            <a:r>
              <a:rPr lang="it-IT" dirty="0"/>
              <a:t> for </a:t>
            </a:r>
            <a:r>
              <a:rPr lang="it-IT" dirty="0" err="1"/>
              <a:t>Fon.TE</a:t>
            </a:r>
            <a:r>
              <a:rPr lang="it-IT" dirty="0"/>
              <a:t>. </a:t>
            </a:r>
            <a:r>
              <a:rPr lang="it-IT" dirty="0" err="1"/>
              <a:t>as</a:t>
            </a:r>
            <a:r>
              <a:rPr lang="it-IT" dirty="0"/>
              <a:t> a fund.</a:t>
            </a:r>
          </a:p>
          <a:p>
            <a:pPr marL="171450" indent="-171450">
              <a:buFont typeface="Arial" panose="020B0604020202020204" pitchFamily="34" charset="0"/>
              <a:buChar char="•"/>
            </a:pPr>
            <a:endParaRPr lang="it-IT" dirty="0"/>
          </a:p>
          <a:p>
            <a:pPr marL="171450" indent="-171450">
              <a:buFont typeface="Arial" panose="020B0604020202020204" pitchFamily="34" charset="0"/>
              <a:buChar char="•"/>
            </a:pPr>
            <a:r>
              <a:rPr lang="it-IT" dirty="0"/>
              <a:t>N.B: sui montanti accumulati fino al 31/12/2006 verrà applicata la tassazione vigente in ciascun periodo fiscale = Note: the </a:t>
            </a:r>
            <a:r>
              <a:rPr lang="it-IT" dirty="0" err="1"/>
              <a:t>taxation</a:t>
            </a:r>
            <a:r>
              <a:rPr lang="it-IT" dirty="0"/>
              <a:t> in force in </a:t>
            </a:r>
            <a:r>
              <a:rPr lang="it-IT" dirty="0" err="1"/>
              <a:t>each</a:t>
            </a:r>
            <a:r>
              <a:rPr lang="it-IT" dirty="0"/>
              <a:t> </a:t>
            </a:r>
            <a:r>
              <a:rPr lang="it-IT" dirty="0" err="1"/>
              <a:t>tax</a:t>
            </a:r>
            <a:r>
              <a:rPr lang="it-IT" dirty="0"/>
              <a:t> </a:t>
            </a:r>
            <a:r>
              <a:rPr lang="it-IT" dirty="0" err="1"/>
              <a:t>period</a:t>
            </a:r>
            <a:r>
              <a:rPr lang="it-IT" dirty="0"/>
              <a:t> </a:t>
            </a:r>
            <a:r>
              <a:rPr lang="it-IT" dirty="0" err="1"/>
              <a:t>will</a:t>
            </a:r>
            <a:r>
              <a:rPr lang="it-IT" dirty="0"/>
              <a:t> be </a:t>
            </a:r>
            <a:r>
              <a:rPr lang="it-IT" dirty="0" err="1"/>
              <a:t>applied</a:t>
            </a:r>
            <a:r>
              <a:rPr lang="it-IT" dirty="0"/>
              <a:t> on the </a:t>
            </a:r>
            <a:r>
              <a:rPr lang="it-IT" dirty="0" err="1"/>
              <a:t>accumulated</a:t>
            </a:r>
            <a:r>
              <a:rPr lang="it-IT" dirty="0"/>
              <a:t> </a:t>
            </a:r>
            <a:r>
              <a:rPr lang="it-IT" dirty="0" err="1"/>
              <a:t>amounts</a:t>
            </a:r>
            <a:r>
              <a:rPr lang="it-IT" dirty="0"/>
              <a:t> up to 31/12/2006.</a:t>
            </a:r>
          </a:p>
        </p:txBody>
      </p:sp>
      <p:sp>
        <p:nvSpPr>
          <p:cNvPr id="4" name="Segnaposto numero diapositiva 3"/>
          <p:cNvSpPr>
            <a:spLocks noGrp="1"/>
          </p:cNvSpPr>
          <p:nvPr>
            <p:ph type="sldNum" sz="quarter" idx="5"/>
          </p:nvPr>
        </p:nvSpPr>
        <p:spPr/>
        <p:txBody>
          <a:bodyPr/>
          <a:lstStyle/>
          <a:p>
            <a:fld id="{7C0C1F9B-3328-48E9-94E6-0236E2A3525B}" type="slidenum">
              <a:rPr lang="it-IT" smtClean="0"/>
              <a:t>38</a:t>
            </a:fld>
            <a:endParaRPr lang="it-IT"/>
          </a:p>
        </p:txBody>
      </p:sp>
    </p:spTree>
    <p:extLst>
      <p:ext uri="{BB962C8B-B14F-4D97-AF65-F5344CB8AC3E}">
        <p14:creationId xmlns:p14="http://schemas.microsoft.com/office/powerpoint/2010/main" val="368059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PER CONTRIBUZIONE (ARTICOLO 11, COMMA 4 EL D.LGS 252/2005) = 1. BY CONTRIBUTION (ARTICLE 11, par. 4 of Legislative </a:t>
            </a:r>
            <a:r>
              <a:rPr lang="it-IT" dirty="0" err="1"/>
              <a:t>Decree</a:t>
            </a:r>
            <a:r>
              <a:rPr lang="it-IT" dirty="0"/>
              <a:t> 252/2005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A. Cessazione dell’attività lavorativa = </a:t>
            </a:r>
            <a:r>
              <a:rPr lang="it-IT" dirty="0" err="1"/>
              <a:t>Termination</a:t>
            </a:r>
            <a:r>
              <a:rPr lang="it-IT" dirty="0"/>
              <a:t> of </a:t>
            </a:r>
            <a:r>
              <a:rPr lang="it-IT" dirty="0" err="1"/>
              <a:t>employment</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B. 20 anni di contribuzione complessiva nel regime obbligatorio di appartenenza = 20 </a:t>
            </a:r>
            <a:r>
              <a:rPr lang="it-IT" dirty="0" err="1"/>
              <a:t>years</a:t>
            </a:r>
            <a:r>
              <a:rPr lang="it-IT" dirty="0"/>
              <a:t> of </a:t>
            </a:r>
            <a:r>
              <a:rPr lang="it-IT" dirty="0" err="1"/>
              <a:t>total</a:t>
            </a:r>
            <a:r>
              <a:rPr lang="it-IT" dirty="0"/>
              <a:t> </a:t>
            </a:r>
            <a:r>
              <a:rPr lang="it-IT" dirty="0" err="1"/>
              <a:t>contributions</a:t>
            </a:r>
            <a:r>
              <a:rPr lang="it-IT" dirty="0"/>
              <a:t> in the </a:t>
            </a:r>
            <a:r>
              <a:rPr lang="it-IT" dirty="0" err="1"/>
              <a:t>mandatory</a:t>
            </a:r>
            <a:r>
              <a:rPr lang="it-IT" dirty="0"/>
              <a:t> </a:t>
            </a:r>
            <a:r>
              <a:rPr lang="it-IT" dirty="0" err="1"/>
              <a:t>pension</a:t>
            </a:r>
            <a:r>
              <a:rPr lang="it-IT" dirty="0"/>
              <a:t> </a:t>
            </a:r>
            <a:r>
              <a:rPr lang="it-IT" dirty="0" err="1"/>
              <a:t>plan</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C. Maturazione dell’età anagrafica per la pensione di vecchiaia nel regime obbligatorio di appartenenza entro i 5 anni successivi alla richiesta della RITA = </a:t>
            </a:r>
            <a:r>
              <a:rPr lang="it-IT" dirty="0" err="1"/>
              <a:t>Attainment</a:t>
            </a:r>
            <a:r>
              <a:rPr lang="it-IT" dirty="0"/>
              <a:t> of the </a:t>
            </a:r>
            <a:r>
              <a:rPr lang="it-IT" dirty="0" err="1"/>
              <a:t>age</a:t>
            </a:r>
            <a:r>
              <a:rPr lang="it-IT" dirty="0"/>
              <a:t> for </a:t>
            </a:r>
            <a:r>
              <a:rPr lang="it-IT" dirty="0" err="1"/>
              <a:t>old</a:t>
            </a:r>
            <a:r>
              <a:rPr lang="it-IT" dirty="0"/>
              <a:t> </a:t>
            </a:r>
            <a:r>
              <a:rPr lang="it-IT" dirty="0" err="1"/>
              <a:t>age</a:t>
            </a:r>
            <a:r>
              <a:rPr lang="it-IT" dirty="0"/>
              <a:t> </a:t>
            </a:r>
            <a:r>
              <a:rPr lang="it-IT" dirty="0" err="1"/>
              <a:t>pension</a:t>
            </a:r>
            <a:r>
              <a:rPr lang="it-IT" dirty="0"/>
              <a:t> in the </a:t>
            </a:r>
            <a:r>
              <a:rPr lang="it-IT" dirty="0" err="1"/>
              <a:t>mandatory</a:t>
            </a:r>
            <a:r>
              <a:rPr lang="it-IT" dirty="0"/>
              <a:t> </a:t>
            </a:r>
            <a:r>
              <a:rPr lang="it-IT" dirty="0" err="1"/>
              <a:t>pension</a:t>
            </a:r>
            <a:r>
              <a:rPr lang="it-IT" dirty="0"/>
              <a:t> </a:t>
            </a:r>
            <a:r>
              <a:rPr lang="it-IT" dirty="0" err="1"/>
              <a:t>plan</a:t>
            </a:r>
            <a:r>
              <a:rPr lang="it-IT" dirty="0"/>
              <a:t> </a:t>
            </a:r>
            <a:r>
              <a:rPr lang="it-IT" dirty="0" err="1"/>
              <a:t>within</a:t>
            </a:r>
            <a:r>
              <a:rPr lang="it-IT" dirty="0"/>
              <a:t> 5 </a:t>
            </a:r>
            <a:r>
              <a:rPr lang="it-IT" dirty="0" err="1"/>
              <a:t>years</a:t>
            </a:r>
            <a:r>
              <a:rPr lang="it-IT" dirty="0"/>
              <a:t> </a:t>
            </a:r>
            <a:r>
              <a:rPr lang="it-IT" dirty="0" err="1"/>
              <a:t>after</a:t>
            </a:r>
            <a:r>
              <a:rPr lang="it-IT" dirty="0"/>
              <a:t> </a:t>
            </a:r>
            <a:r>
              <a:rPr lang="it-IT" dirty="0" err="1"/>
              <a:t>applying</a:t>
            </a:r>
            <a:r>
              <a:rPr lang="it-IT" dirty="0"/>
              <a:t> for RITA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D. Maturazione di cinque anni di partecipazione alle forme pensionistiche complementari= </a:t>
            </a:r>
            <a:r>
              <a:rPr lang="it-IT" dirty="0" err="1"/>
              <a:t>Five-year</a:t>
            </a:r>
            <a:r>
              <a:rPr lang="it-IT" dirty="0"/>
              <a:t> </a:t>
            </a:r>
            <a:r>
              <a:rPr lang="it-IT" dirty="0" err="1"/>
              <a:t>accrual</a:t>
            </a:r>
            <a:r>
              <a:rPr lang="it-IT" dirty="0"/>
              <a:t> of </a:t>
            </a:r>
            <a:r>
              <a:rPr lang="it-IT" dirty="0" err="1"/>
              <a:t>supplementary</a:t>
            </a:r>
            <a:r>
              <a:rPr lang="it-IT" dirty="0"/>
              <a:t> </a:t>
            </a:r>
            <a:r>
              <a:rPr lang="it-IT" dirty="0" err="1"/>
              <a:t>pension</a:t>
            </a:r>
            <a:r>
              <a:rPr lang="it-IT" dirty="0"/>
              <a:t> </a:t>
            </a:r>
            <a:r>
              <a:rPr lang="it-IT" dirty="0" err="1"/>
              <a:t>plan</a:t>
            </a:r>
            <a:r>
              <a:rPr lang="it-IT" dirty="0"/>
              <a:t> </a:t>
            </a:r>
            <a:r>
              <a:rPr lang="it-IT" dirty="0" err="1"/>
              <a:t>membership</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2. Per inoccupazione (</a:t>
            </a:r>
            <a:r>
              <a:rPr lang="it-IT" dirty="0" err="1"/>
              <a:t>Articoo</a:t>
            </a:r>
            <a:r>
              <a:rPr lang="it-IT" dirty="0"/>
              <a:t> 11, comma 4-bis del D.LGS 252/2005) = For </a:t>
            </a:r>
            <a:r>
              <a:rPr lang="it-IT" dirty="0" err="1"/>
              <a:t>unemployment</a:t>
            </a:r>
            <a:r>
              <a:rPr lang="it-IT" dirty="0"/>
              <a:t> (</a:t>
            </a:r>
            <a:r>
              <a:rPr lang="it-IT" dirty="0" err="1"/>
              <a:t>Article</a:t>
            </a:r>
            <a:r>
              <a:rPr lang="it-IT" dirty="0"/>
              <a:t> 11, </a:t>
            </a:r>
            <a:r>
              <a:rPr lang="it-IT" dirty="0" err="1"/>
              <a:t>paragraph</a:t>
            </a:r>
            <a:r>
              <a:rPr lang="it-IT" dirty="0"/>
              <a:t> 4-bis of Legislative </a:t>
            </a:r>
            <a:r>
              <a:rPr lang="it-IT" dirty="0" err="1"/>
              <a:t>Decree</a:t>
            </a:r>
            <a:r>
              <a:rPr lang="it-IT" dirty="0"/>
              <a:t> 252/2005)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A. cessazione dell’attività lavorativa = </a:t>
            </a:r>
            <a:r>
              <a:rPr lang="it-IT" dirty="0" err="1"/>
              <a:t>Termination</a:t>
            </a:r>
            <a:r>
              <a:rPr lang="it-IT" dirty="0"/>
              <a:t> of </a:t>
            </a:r>
            <a:r>
              <a:rPr lang="it-IT" dirty="0" err="1"/>
              <a:t>employment</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B. Inoccupazione successiva alla </a:t>
            </a:r>
            <a:r>
              <a:rPr lang="it-IT" dirty="0" err="1"/>
              <a:t>cessaziione</a:t>
            </a:r>
            <a:r>
              <a:rPr lang="it-IT" dirty="0"/>
              <a:t> maggiore di 24 mesi = </a:t>
            </a:r>
            <a:r>
              <a:rPr lang="it-IT" dirty="0" err="1"/>
              <a:t>Unemployment</a:t>
            </a:r>
            <a:r>
              <a:rPr lang="it-IT" dirty="0"/>
              <a:t> </a:t>
            </a:r>
            <a:r>
              <a:rPr lang="it-IT" dirty="0" err="1"/>
              <a:t>after</a:t>
            </a:r>
            <a:r>
              <a:rPr lang="it-IT" dirty="0"/>
              <a:t> </a:t>
            </a:r>
            <a:r>
              <a:rPr lang="it-IT" dirty="0" err="1"/>
              <a:t>termination</a:t>
            </a:r>
            <a:r>
              <a:rPr lang="it-IT" dirty="0"/>
              <a:t> for more </a:t>
            </a:r>
            <a:r>
              <a:rPr lang="it-IT" dirty="0" err="1"/>
              <a:t>than</a:t>
            </a:r>
            <a:r>
              <a:rPr lang="it-IT" dirty="0"/>
              <a:t> 24 </a:t>
            </a:r>
            <a:r>
              <a:rPr lang="it-IT" dirty="0" err="1"/>
              <a:t>months</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C. Maturazione dell’età </a:t>
            </a:r>
            <a:r>
              <a:rPr lang="it-IT" dirty="0" err="1"/>
              <a:t>anagraifca</a:t>
            </a:r>
            <a:r>
              <a:rPr lang="it-IT" dirty="0"/>
              <a:t> per la pensione di vecchiaia nel regime obbligatorio di appartenenza entro i 10 anni successivi alla richiesta della RITA = </a:t>
            </a:r>
            <a:r>
              <a:rPr lang="it-IT" dirty="0" err="1"/>
              <a:t>Attainment</a:t>
            </a:r>
            <a:r>
              <a:rPr lang="it-IT" dirty="0"/>
              <a:t> of the </a:t>
            </a:r>
            <a:r>
              <a:rPr lang="it-IT" dirty="0" err="1"/>
              <a:t>age</a:t>
            </a:r>
            <a:r>
              <a:rPr lang="it-IT" dirty="0"/>
              <a:t> for </a:t>
            </a:r>
            <a:r>
              <a:rPr lang="it-IT" dirty="0" err="1"/>
              <a:t>old</a:t>
            </a:r>
            <a:r>
              <a:rPr lang="it-IT" dirty="0"/>
              <a:t> </a:t>
            </a:r>
            <a:r>
              <a:rPr lang="it-IT" dirty="0" err="1"/>
              <a:t>age</a:t>
            </a:r>
            <a:r>
              <a:rPr lang="it-IT" dirty="0"/>
              <a:t> </a:t>
            </a:r>
            <a:r>
              <a:rPr lang="it-IT" dirty="0" err="1"/>
              <a:t>pension</a:t>
            </a:r>
            <a:r>
              <a:rPr lang="it-IT" dirty="0"/>
              <a:t> in the </a:t>
            </a:r>
            <a:r>
              <a:rPr lang="it-IT" dirty="0" err="1"/>
              <a:t>mandatory</a:t>
            </a:r>
            <a:r>
              <a:rPr lang="it-IT" dirty="0"/>
              <a:t> </a:t>
            </a:r>
            <a:r>
              <a:rPr lang="it-IT" dirty="0" err="1"/>
              <a:t>pension</a:t>
            </a:r>
            <a:r>
              <a:rPr lang="it-IT" dirty="0"/>
              <a:t> </a:t>
            </a:r>
            <a:r>
              <a:rPr lang="it-IT" dirty="0" err="1"/>
              <a:t>plan</a:t>
            </a:r>
            <a:r>
              <a:rPr lang="it-IT" dirty="0"/>
              <a:t> </a:t>
            </a:r>
            <a:r>
              <a:rPr lang="it-IT" dirty="0" err="1"/>
              <a:t>within</a:t>
            </a:r>
            <a:r>
              <a:rPr lang="it-IT" dirty="0"/>
              <a:t> 10 </a:t>
            </a:r>
            <a:r>
              <a:rPr lang="it-IT" dirty="0" err="1"/>
              <a:t>years</a:t>
            </a:r>
            <a:r>
              <a:rPr lang="it-IT" dirty="0"/>
              <a:t> of </a:t>
            </a:r>
            <a:r>
              <a:rPr lang="it-IT" dirty="0" err="1"/>
              <a:t>applying</a:t>
            </a:r>
            <a:r>
              <a:rPr lang="it-IT" dirty="0"/>
              <a:t> for RITA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D: </a:t>
            </a:r>
            <a:r>
              <a:rPr lang="it-IT" dirty="0" err="1"/>
              <a:t>Maturzione</a:t>
            </a:r>
            <a:r>
              <a:rPr lang="it-IT" dirty="0"/>
              <a:t> di cinque anni di </a:t>
            </a:r>
            <a:r>
              <a:rPr lang="it-IT" dirty="0" err="1"/>
              <a:t>parteciipazione</a:t>
            </a:r>
            <a:r>
              <a:rPr lang="it-IT" dirty="0"/>
              <a:t> alle forme pensionistiche complementari= </a:t>
            </a:r>
            <a:r>
              <a:rPr lang="it-IT" dirty="0" err="1"/>
              <a:t>Accrual</a:t>
            </a:r>
            <a:r>
              <a:rPr lang="it-IT" dirty="0"/>
              <a:t> of </a:t>
            </a:r>
            <a:r>
              <a:rPr lang="it-IT" dirty="0" err="1"/>
              <a:t>five</a:t>
            </a:r>
            <a:r>
              <a:rPr lang="it-IT" dirty="0"/>
              <a:t> </a:t>
            </a:r>
            <a:r>
              <a:rPr lang="it-IT" dirty="0" err="1"/>
              <a:t>years</a:t>
            </a:r>
            <a:r>
              <a:rPr lang="it-IT" dirty="0"/>
              <a:t> of </a:t>
            </a:r>
            <a:r>
              <a:rPr lang="it-IT" dirty="0" err="1"/>
              <a:t>membership</a:t>
            </a:r>
            <a:r>
              <a:rPr lang="it-IT" dirty="0"/>
              <a:t> of </a:t>
            </a:r>
            <a:r>
              <a:rPr lang="it-IT" dirty="0" err="1"/>
              <a:t>supplementary</a:t>
            </a:r>
            <a:r>
              <a:rPr lang="it-IT" dirty="0"/>
              <a:t> </a:t>
            </a:r>
            <a:r>
              <a:rPr lang="it-IT" dirty="0" err="1"/>
              <a:t>pension</a:t>
            </a:r>
            <a:r>
              <a:rPr lang="it-IT" dirty="0"/>
              <a:t> </a:t>
            </a:r>
            <a:r>
              <a:rPr lang="it-IT" dirty="0" err="1"/>
              <a:t>plans</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41</a:t>
            </a:fld>
            <a:endParaRPr lang="it-IT"/>
          </a:p>
        </p:txBody>
      </p:sp>
    </p:spTree>
    <p:extLst>
      <p:ext uri="{BB962C8B-B14F-4D97-AF65-F5344CB8AC3E}">
        <p14:creationId xmlns:p14="http://schemas.microsoft.com/office/powerpoint/2010/main" val="1320115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OPZIONE PRESCELTA per l’erogazione della posizione individuale a titolo di RITA (compilazione a cura dell’aderente) = CHOSEN OPTION for the </a:t>
            </a:r>
            <a:r>
              <a:rPr lang="it-IT" dirty="0" err="1"/>
              <a:t>payment</a:t>
            </a:r>
            <a:r>
              <a:rPr lang="it-IT" dirty="0"/>
              <a:t> of the </a:t>
            </a:r>
            <a:r>
              <a:rPr lang="it-IT" dirty="0" err="1"/>
              <a:t>individual</a:t>
            </a:r>
            <a:r>
              <a:rPr lang="it-IT" dirty="0"/>
              <a:t> position </a:t>
            </a:r>
            <a:r>
              <a:rPr lang="it-IT" dirty="0" err="1"/>
              <a:t>as</a:t>
            </a:r>
            <a:r>
              <a:rPr lang="it-IT" dirty="0"/>
              <a:t> RITA (to be </a:t>
            </a:r>
            <a:r>
              <a:rPr lang="it-IT" dirty="0" err="1"/>
              <a:t>filled</a:t>
            </a:r>
            <a:r>
              <a:rPr lang="it-IT" dirty="0"/>
              <a:t> in by the </a:t>
            </a:r>
            <a:r>
              <a:rPr lang="it-IT" dirty="0" err="1"/>
              <a:t>member</a:t>
            </a:r>
            <a:r>
              <a:rPr lang="it-IT" dirty="0"/>
              <a:t>) =</a:t>
            </a:r>
          </a:p>
          <a:p>
            <a:r>
              <a:rPr lang="it-IT" dirty="0"/>
              <a:t>A: PERCENTUALE DELLA POSIZIONE DA DESTINARE ALL’EROGAZIONE DELLA RITA = A. PERCENTAGE OF THE POSITION TO BE ALLOCATED TO THE PAYMENT OF THE ANNUITY</a:t>
            </a:r>
          </a:p>
          <a:p>
            <a:r>
              <a:rPr lang="it-IT" dirty="0"/>
              <a:t>100% (INTERA POSIZIONE) = 100% (ENTIRE POSITION) </a:t>
            </a:r>
          </a:p>
          <a:p>
            <a:r>
              <a:rPr lang="it-IT" dirty="0"/>
              <a:t>…-% (ALTRO- SPECIFICARE LA PRECENTUALE) = …% (OTHER – SPECIFY THE PERCENTAGE)</a:t>
            </a:r>
          </a:p>
          <a:p>
            <a:endParaRPr lang="it-IT" dirty="0"/>
          </a:p>
          <a:p>
            <a:r>
              <a:rPr lang="it-IT" dirty="0"/>
              <a:t>B. COMPARTO DI GESTIONE DELLA POSIZIONE DETINATA A RITA = B. RITA POSITION SUB-FUND</a:t>
            </a:r>
          </a:p>
          <a:p>
            <a:r>
              <a:rPr lang="it-IT" dirty="0"/>
              <a:t>COMPARTO Più PRUDENTE DEL FONDO (CONSERVATIVO) = MOST PRUDENT SUB-FUND (CONSERVATIVE)</a:t>
            </a:r>
          </a:p>
          <a:p>
            <a:r>
              <a:rPr lang="it-IT" dirty="0"/>
              <a:t>COMPARTO/I ATTUALE/I =CURRENT SUB-FUND(</a:t>
            </a:r>
            <a:r>
              <a:rPr lang="it-IT" dirty="0" err="1"/>
              <a:t>S</a:t>
            </a:r>
            <a:r>
              <a:rPr lang="it-IT" dirty="0"/>
              <a:t>)</a:t>
            </a:r>
          </a:p>
          <a:p>
            <a:r>
              <a:rPr lang="it-IT" dirty="0"/>
              <a:t>FREQUNZA DI EROGAZIONE = DISBURSEMENT FREQUENCY </a:t>
            </a:r>
          </a:p>
          <a:p>
            <a:r>
              <a:rPr lang="it-IT" dirty="0"/>
              <a:t>TRIMESTRALE = QUARTERLY</a:t>
            </a:r>
          </a:p>
        </p:txBody>
      </p:sp>
      <p:sp>
        <p:nvSpPr>
          <p:cNvPr id="4" name="Segnaposto numero diapositiva 3"/>
          <p:cNvSpPr>
            <a:spLocks noGrp="1"/>
          </p:cNvSpPr>
          <p:nvPr>
            <p:ph type="sldNum" sz="quarter" idx="5"/>
          </p:nvPr>
        </p:nvSpPr>
        <p:spPr/>
        <p:txBody>
          <a:bodyPr/>
          <a:lstStyle/>
          <a:p>
            <a:fld id="{7C0C1F9B-3328-48E9-94E6-0236E2A3525B}" type="slidenum">
              <a:rPr lang="it-IT" smtClean="0"/>
              <a:t>43</a:t>
            </a:fld>
            <a:endParaRPr lang="it-IT"/>
          </a:p>
        </p:txBody>
      </p:sp>
    </p:spTree>
    <p:extLst>
      <p:ext uri="{BB962C8B-B14F-4D97-AF65-F5344CB8AC3E}">
        <p14:creationId xmlns:p14="http://schemas.microsoft.com/office/powerpoint/2010/main" val="276549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L’intero montante o la parte di esso che non verrà percepito sotto forma di capitale, ,sarà convertito in rendita. = The </a:t>
            </a:r>
            <a:r>
              <a:rPr lang="it-IT" dirty="0" err="1"/>
              <a:t>entire</a:t>
            </a:r>
            <a:r>
              <a:rPr lang="it-IT" dirty="0"/>
              <a:t> </a:t>
            </a:r>
            <a:r>
              <a:rPr lang="it-IT" dirty="0" err="1"/>
              <a:t>amount</a:t>
            </a:r>
            <a:r>
              <a:rPr lang="it-IT" dirty="0"/>
              <a:t> or the part </a:t>
            </a:r>
            <a:r>
              <a:rPr lang="it-IT" dirty="0" err="1"/>
              <a:t>thereof</a:t>
            </a:r>
            <a:r>
              <a:rPr lang="it-IT" dirty="0"/>
              <a:t> </a:t>
            </a:r>
            <a:r>
              <a:rPr lang="it-IT" dirty="0" err="1"/>
              <a:t>that</a:t>
            </a:r>
            <a:r>
              <a:rPr lang="it-IT" dirty="0"/>
              <a:t> </a:t>
            </a:r>
            <a:r>
              <a:rPr lang="it-IT" dirty="0" err="1"/>
              <a:t>will</a:t>
            </a:r>
            <a:r>
              <a:rPr lang="it-IT" dirty="0"/>
              <a:t> </a:t>
            </a:r>
            <a:r>
              <a:rPr lang="it-IT" dirty="0" err="1"/>
              <a:t>not</a:t>
            </a:r>
            <a:r>
              <a:rPr lang="it-IT" dirty="0"/>
              <a:t> be </a:t>
            </a:r>
            <a:r>
              <a:rPr lang="it-IT" dirty="0" err="1"/>
              <a:t>received</a:t>
            </a:r>
            <a:r>
              <a:rPr lang="it-IT" dirty="0"/>
              <a:t> </a:t>
            </a:r>
            <a:r>
              <a:rPr lang="it-IT" dirty="0" err="1"/>
              <a:t>as</a:t>
            </a:r>
            <a:r>
              <a:rPr lang="it-IT" dirty="0"/>
              <a:t> a </a:t>
            </a:r>
            <a:r>
              <a:rPr lang="it-IT" dirty="0" err="1"/>
              <a:t>lump</a:t>
            </a:r>
            <a:r>
              <a:rPr lang="it-IT" dirty="0"/>
              <a:t> sum </a:t>
            </a:r>
            <a:r>
              <a:rPr lang="it-IT" dirty="0" err="1"/>
              <a:t>shall</a:t>
            </a:r>
            <a:r>
              <a:rPr lang="it-IT" dirty="0"/>
              <a:t> be </a:t>
            </a:r>
            <a:r>
              <a:rPr lang="it-IT" dirty="0" err="1"/>
              <a:t>converted</a:t>
            </a:r>
            <a:r>
              <a:rPr lang="it-IT" dirty="0"/>
              <a:t> </a:t>
            </a:r>
            <a:r>
              <a:rPr lang="it-IT" dirty="0" err="1"/>
              <a:t>into</a:t>
            </a:r>
            <a:r>
              <a:rPr lang="it-IT" dirty="0"/>
              <a:t> an </a:t>
            </a:r>
            <a:r>
              <a:rPr lang="it-IT" dirty="0" err="1"/>
              <a:t>annuity</a:t>
            </a:r>
            <a:r>
              <a:rPr lang="it-IT" dirty="0"/>
              <a:t>. </a:t>
            </a:r>
          </a:p>
          <a:p>
            <a:r>
              <a:rPr lang="it-IT" dirty="0"/>
              <a:t>Il Fondo Pensione ha stipulato, con la compagnia UNIPOL – SAI SpA, una convenzione per le </a:t>
            </a:r>
            <a:r>
              <a:rPr lang="it-IT" dirty="0" err="1"/>
              <a:t>prestazini</a:t>
            </a:r>
            <a:r>
              <a:rPr lang="it-IT" dirty="0"/>
              <a:t> pensionistiche complementari in forma di rendita, che consente la scelta tra le seguenti tipologie: = The </a:t>
            </a:r>
            <a:r>
              <a:rPr lang="it-IT" dirty="0" err="1"/>
              <a:t>Pension</a:t>
            </a:r>
            <a:r>
              <a:rPr lang="it-IT" dirty="0"/>
              <a:t> Fund </a:t>
            </a:r>
            <a:r>
              <a:rPr lang="it-IT" dirty="0" err="1"/>
              <a:t>has</a:t>
            </a:r>
            <a:r>
              <a:rPr lang="it-IT" dirty="0"/>
              <a:t> </a:t>
            </a:r>
            <a:r>
              <a:rPr lang="it-IT" dirty="0" err="1"/>
              <a:t>entered</a:t>
            </a:r>
            <a:r>
              <a:rPr lang="it-IT" dirty="0"/>
              <a:t> </a:t>
            </a:r>
            <a:r>
              <a:rPr lang="it-IT" dirty="0" err="1"/>
              <a:t>into</a:t>
            </a:r>
            <a:r>
              <a:rPr lang="it-IT" dirty="0"/>
              <a:t> an </a:t>
            </a:r>
            <a:r>
              <a:rPr lang="it-IT" dirty="0" err="1"/>
              <a:t>agreement</a:t>
            </a:r>
            <a:r>
              <a:rPr lang="it-IT" dirty="0"/>
              <a:t> with UNIPOL - SAI SpA for </a:t>
            </a:r>
            <a:r>
              <a:rPr lang="it-IT" dirty="0" err="1"/>
              <a:t>supplementary</a:t>
            </a:r>
            <a:r>
              <a:rPr lang="it-IT" dirty="0"/>
              <a:t> </a:t>
            </a:r>
            <a:r>
              <a:rPr lang="it-IT" dirty="0" err="1"/>
              <a:t>pension</a:t>
            </a:r>
            <a:r>
              <a:rPr lang="it-IT" dirty="0"/>
              <a:t> </a:t>
            </a:r>
            <a:r>
              <a:rPr lang="it-IT" dirty="0" err="1"/>
              <a:t>services</a:t>
            </a:r>
            <a:r>
              <a:rPr lang="it-IT" dirty="0"/>
              <a:t> in the </a:t>
            </a:r>
            <a:r>
              <a:rPr lang="it-IT" dirty="0" err="1"/>
              <a:t>form</a:t>
            </a:r>
            <a:r>
              <a:rPr lang="it-IT" dirty="0"/>
              <a:t> of an </a:t>
            </a:r>
            <a:r>
              <a:rPr lang="it-IT" dirty="0" err="1"/>
              <a:t>annuity</a:t>
            </a:r>
            <a:r>
              <a:rPr lang="it-IT" dirty="0"/>
              <a:t>, </a:t>
            </a:r>
            <a:r>
              <a:rPr lang="it-IT" dirty="0" err="1"/>
              <a:t>which</a:t>
            </a:r>
            <a:r>
              <a:rPr lang="it-IT" dirty="0"/>
              <a:t> </a:t>
            </a:r>
            <a:r>
              <a:rPr lang="it-IT" dirty="0" err="1"/>
              <a:t>allows</a:t>
            </a:r>
            <a:r>
              <a:rPr lang="it-IT" dirty="0"/>
              <a:t> to </a:t>
            </a:r>
            <a:r>
              <a:rPr lang="it-IT" dirty="0" err="1"/>
              <a:t>choose</a:t>
            </a:r>
            <a:r>
              <a:rPr lang="it-IT" dirty="0"/>
              <a:t> from </a:t>
            </a:r>
            <a:r>
              <a:rPr lang="it-IT" dirty="0" err="1"/>
              <a:t>among</a:t>
            </a:r>
            <a:r>
              <a:rPr lang="it-IT" dirty="0"/>
              <a:t> the </a:t>
            </a:r>
            <a:r>
              <a:rPr lang="it-IT" dirty="0" err="1"/>
              <a:t>following</a:t>
            </a:r>
            <a:r>
              <a:rPr lang="it-IT" dirty="0"/>
              <a:t> </a:t>
            </a:r>
            <a:r>
              <a:rPr lang="it-IT" dirty="0" err="1"/>
              <a:t>types</a:t>
            </a:r>
            <a:endParaRPr lang="it-IT" dirty="0"/>
          </a:p>
          <a:p>
            <a:r>
              <a:rPr lang="it-IT" dirty="0"/>
              <a:t>Rendita LTC = LTC </a:t>
            </a:r>
            <a:r>
              <a:rPr lang="it-IT" dirty="0" err="1"/>
              <a:t>annuity</a:t>
            </a:r>
            <a:endParaRPr lang="it-IT" dirty="0"/>
          </a:p>
          <a:p>
            <a:r>
              <a:rPr lang="it-IT" dirty="0"/>
              <a:t>Rendita vitalizia immediata = Immediate </a:t>
            </a:r>
            <a:r>
              <a:rPr lang="it-IT" dirty="0" err="1"/>
              <a:t>annuity</a:t>
            </a:r>
            <a:r>
              <a:rPr lang="it-IT" dirty="0"/>
              <a:t> for life</a:t>
            </a:r>
          </a:p>
          <a:p>
            <a:r>
              <a:rPr lang="it-IT" dirty="0"/>
              <a:t>Rendita certa per 5 o 10 anni = </a:t>
            </a:r>
            <a:r>
              <a:rPr lang="it-IT" dirty="0" err="1"/>
              <a:t>Certain</a:t>
            </a:r>
            <a:r>
              <a:rPr lang="it-IT" dirty="0"/>
              <a:t> </a:t>
            </a:r>
            <a:r>
              <a:rPr lang="it-IT" dirty="0" err="1"/>
              <a:t>annuity</a:t>
            </a:r>
            <a:r>
              <a:rPr lang="it-IT" dirty="0"/>
              <a:t> for 5 or 10 </a:t>
            </a:r>
            <a:r>
              <a:rPr lang="it-IT" dirty="0" err="1"/>
              <a:t>years</a:t>
            </a:r>
            <a:r>
              <a:rPr lang="it-IT" dirty="0"/>
              <a:t> </a:t>
            </a:r>
          </a:p>
          <a:p>
            <a:r>
              <a:rPr lang="it-IT" dirty="0"/>
              <a:t>Rendita reversibile= </a:t>
            </a:r>
            <a:r>
              <a:rPr lang="it-IT" dirty="0" err="1"/>
              <a:t>Reversible</a:t>
            </a:r>
            <a:r>
              <a:rPr lang="it-IT" dirty="0"/>
              <a:t> </a:t>
            </a:r>
            <a:r>
              <a:rPr lang="it-IT" dirty="0" err="1"/>
              <a:t>annuity</a:t>
            </a:r>
            <a:endParaRPr lang="it-IT" dirty="0"/>
          </a:p>
          <a:p>
            <a:r>
              <a:rPr lang="it-IT" dirty="0"/>
              <a:t>Rendita </a:t>
            </a:r>
            <a:r>
              <a:rPr lang="it-IT" dirty="0" err="1"/>
              <a:t>controassicurata</a:t>
            </a:r>
            <a:r>
              <a:rPr lang="it-IT" dirty="0"/>
              <a:t>=</a:t>
            </a:r>
            <a:r>
              <a:rPr lang="it-IT" dirty="0" err="1"/>
              <a:t>Counter-insured</a:t>
            </a:r>
            <a:r>
              <a:rPr lang="it-IT" dirty="0"/>
              <a:t> </a:t>
            </a:r>
            <a:r>
              <a:rPr lang="it-IT" dirty="0" err="1"/>
              <a:t>annuity</a:t>
            </a:r>
            <a:endParaRPr lang="it-IT" dirty="0"/>
          </a:p>
          <a:p>
            <a:r>
              <a:rPr lang="it-IT" dirty="0"/>
              <a:t>Tipologie di rendita=</a:t>
            </a:r>
            <a:r>
              <a:rPr lang="it-IT" dirty="0" err="1"/>
              <a:t>Types</a:t>
            </a:r>
            <a:r>
              <a:rPr lang="it-IT" dirty="0"/>
              <a:t> of </a:t>
            </a:r>
            <a:r>
              <a:rPr lang="it-IT" dirty="0" err="1"/>
              <a:t>annuity</a:t>
            </a:r>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47</a:t>
            </a:fld>
            <a:endParaRPr lang="it-IT"/>
          </a:p>
        </p:txBody>
      </p:sp>
    </p:spTree>
    <p:extLst>
      <p:ext uri="{BB962C8B-B14F-4D97-AF65-F5344CB8AC3E}">
        <p14:creationId xmlns:p14="http://schemas.microsoft.com/office/powerpoint/2010/main" val="4120956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GRAZIE = THANK YOU</a:t>
            </a:r>
          </a:p>
        </p:txBody>
      </p:sp>
      <p:sp>
        <p:nvSpPr>
          <p:cNvPr id="4" name="Segnaposto numero diapositiva 3"/>
          <p:cNvSpPr>
            <a:spLocks noGrp="1"/>
          </p:cNvSpPr>
          <p:nvPr>
            <p:ph type="sldNum" sz="quarter" idx="5"/>
          </p:nvPr>
        </p:nvSpPr>
        <p:spPr/>
        <p:txBody>
          <a:bodyPr/>
          <a:lstStyle/>
          <a:p>
            <a:fld id="{7C0C1F9B-3328-48E9-94E6-0236E2A3525B}" type="slidenum">
              <a:rPr lang="it-IT" smtClean="0"/>
              <a:t>54</a:t>
            </a:fld>
            <a:endParaRPr lang="it-IT"/>
          </a:p>
        </p:txBody>
      </p:sp>
    </p:spTree>
    <p:extLst>
      <p:ext uri="{BB962C8B-B14F-4D97-AF65-F5344CB8AC3E}">
        <p14:creationId xmlns:p14="http://schemas.microsoft.com/office/powerpoint/2010/main" val="287346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FON.TE</a:t>
            </a:r>
            <a:r>
              <a:rPr lang="en-US" dirty="0"/>
              <a:t> SUPPLEMENTARY PENSION PLAN FOR EMPLOYEES OF TERTIARY, COMMERCE, TOURISM AND SERVICE COMPANIES</a:t>
            </a:r>
          </a:p>
          <a:p>
            <a:endParaRPr lang="en-US" dirty="0"/>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8</a:t>
            </a:fld>
            <a:endParaRPr lang="it-IT"/>
          </a:p>
        </p:txBody>
      </p:sp>
    </p:spTree>
    <p:extLst>
      <p:ext uri="{BB962C8B-B14F-4D97-AF65-F5344CB8AC3E}">
        <p14:creationId xmlns:p14="http://schemas.microsoft.com/office/powerpoint/2010/main" val="95044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9</a:t>
            </a:fld>
            <a:endParaRPr lang="it-IT"/>
          </a:p>
        </p:txBody>
      </p:sp>
    </p:spTree>
    <p:extLst>
      <p:ext uri="{BB962C8B-B14F-4D97-AF65-F5344CB8AC3E}">
        <p14:creationId xmlns:p14="http://schemas.microsoft.com/office/powerpoint/2010/main" val="267806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Comparto Conservativo =  </a:t>
            </a:r>
            <a:r>
              <a:rPr lang="en-GB" sz="1200" b="1" dirty="0">
                <a:solidFill>
                  <a:srgbClr val="002060"/>
                </a:solidFill>
                <a:latin typeface="Verdana"/>
                <a:ea typeface="Verdana"/>
                <a:cs typeface="Verdana"/>
                <a:sym typeface="Verdana"/>
                <a:rtl val="0"/>
              </a:rPr>
              <a:t>CONSERVATIVE SUB-FUND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Prevede</a:t>
            </a:r>
            <a:r>
              <a:rPr lang="en-GB" sz="1200" b="1" dirty="0">
                <a:solidFill>
                  <a:srgbClr val="002060"/>
                </a:solidFill>
                <a:latin typeface="Verdana"/>
                <a:ea typeface="Verdana"/>
                <a:cs typeface="Verdana"/>
                <a:sym typeface="Verdana"/>
                <a:rtl val="0"/>
              </a:rPr>
              <a:t> la </a:t>
            </a:r>
            <a:r>
              <a:rPr lang="en-GB" sz="1200" b="1" dirty="0" err="1">
                <a:solidFill>
                  <a:srgbClr val="002060"/>
                </a:solidFill>
                <a:latin typeface="Verdana"/>
                <a:ea typeface="Verdana"/>
                <a:cs typeface="Verdana"/>
                <a:sym typeface="Verdana"/>
                <a:rtl val="0"/>
              </a:rPr>
              <a:t>garanzia</a:t>
            </a:r>
            <a:r>
              <a:rPr lang="en-GB" sz="1200" b="1" dirty="0">
                <a:solidFill>
                  <a:srgbClr val="002060"/>
                </a:solidFill>
                <a:latin typeface="Verdana"/>
                <a:ea typeface="Verdana"/>
                <a:cs typeface="Verdana"/>
                <a:sym typeface="Verdana"/>
                <a:rtl val="0"/>
              </a:rPr>
              <a:t> del </a:t>
            </a:r>
            <a:r>
              <a:rPr lang="en-GB" sz="1200" b="1" dirty="0" err="1">
                <a:solidFill>
                  <a:srgbClr val="002060"/>
                </a:solidFill>
                <a:latin typeface="Verdana"/>
                <a:ea typeface="Verdana"/>
                <a:cs typeface="Verdana"/>
                <a:sym typeface="Verdana"/>
                <a:rtl val="0"/>
              </a:rPr>
              <a:t>captale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versato</a:t>
            </a:r>
            <a:r>
              <a:rPr lang="en-GB" sz="1200" b="1" dirty="0">
                <a:solidFill>
                  <a:srgbClr val="002060"/>
                </a:solidFill>
                <a:latin typeface="Verdana"/>
                <a:ea typeface="Verdana"/>
                <a:cs typeface="Verdana"/>
                <a:sym typeface="Verdana"/>
                <a:rtl val="0"/>
              </a:rPr>
              <a:t>. Il </a:t>
            </a:r>
            <a:r>
              <a:rPr lang="en-GB" sz="1200" b="1" dirty="0" err="1">
                <a:solidFill>
                  <a:srgbClr val="002060"/>
                </a:solidFill>
                <a:latin typeface="Verdana"/>
                <a:ea typeface="Verdana"/>
                <a:cs typeface="Verdana"/>
                <a:sym typeface="Verdana"/>
                <a:rtl val="0"/>
              </a:rPr>
              <a:t>comparto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è</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destinato</a:t>
            </a:r>
            <a:r>
              <a:rPr lang="en-GB" sz="1200" b="1" dirty="0">
                <a:solidFill>
                  <a:srgbClr val="002060"/>
                </a:solidFill>
                <a:latin typeface="Verdana"/>
                <a:ea typeface="Verdana"/>
                <a:cs typeface="Verdana"/>
                <a:sym typeface="Verdana"/>
                <a:rtl val="0"/>
              </a:rPr>
              <a:t> al </a:t>
            </a:r>
            <a:r>
              <a:rPr lang="en-GB" sz="1200" b="1" dirty="0" err="1">
                <a:solidFill>
                  <a:srgbClr val="002060"/>
                </a:solidFill>
                <a:latin typeface="Verdana"/>
                <a:ea typeface="Verdana"/>
                <a:cs typeface="Verdana"/>
                <a:sym typeface="Verdana"/>
                <a:rtl val="0"/>
              </a:rPr>
              <a:t>conferimento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tacito</a:t>
            </a:r>
            <a:r>
              <a:rPr lang="en-GB" sz="1200" b="1" dirty="0">
                <a:solidFill>
                  <a:srgbClr val="002060"/>
                </a:solidFill>
                <a:latin typeface="Verdana"/>
                <a:ea typeface="Verdana"/>
                <a:cs typeface="Verdana"/>
                <a:sym typeface="Verdana"/>
                <a:rtl val="0"/>
              </a:rPr>
              <a:t> del TFR. Ha come </a:t>
            </a:r>
            <a:r>
              <a:rPr lang="en-GB" sz="1200" b="1" dirty="0" err="1">
                <a:solidFill>
                  <a:srgbClr val="002060"/>
                </a:solidFill>
                <a:latin typeface="Verdana"/>
                <a:ea typeface="Verdana"/>
                <a:cs typeface="Verdana"/>
                <a:sym typeface="Verdana"/>
                <a:rtl val="0"/>
              </a:rPr>
              <a:t>obiettivo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rendimento</a:t>
            </a:r>
            <a:r>
              <a:rPr lang="en-GB" sz="1200" b="1" dirty="0">
                <a:solidFill>
                  <a:srgbClr val="002060"/>
                </a:solidFill>
                <a:latin typeface="Verdana"/>
                <a:ea typeface="Verdana"/>
                <a:cs typeface="Verdana"/>
                <a:sym typeface="Verdana"/>
                <a:rtl val="0"/>
              </a:rPr>
              <a:t> la </a:t>
            </a:r>
            <a:r>
              <a:rPr lang="en-GB" sz="1200" b="1" dirty="0" err="1">
                <a:solidFill>
                  <a:srgbClr val="002060"/>
                </a:solidFill>
                <a:latin typeface="Verdana"/>
                <a:ea typeface="Verdana"/>
                <a:cs typeface="Verdana"/>
                <a:sym typeface="Verdana"/>
                <a:rtl val="0"/>
              </a:rPr>
              <a:t>rivaluitazione</a:t>
            </a:r>
            <a:r>
              <a:rPr lang="en-GB" sz="1200" b="1" dirty="0">
                <a:solidFill>
                  <a:srgbClr val="002060"/>
                </a:solidFill>
                <a:latin typeface="Verdana"/>
                <a:ea typeface="Verdana"/>
                <a:cs typeface="Verdana"/>
                <a:sym typeface="Verdana"/>
                <a:rtl val="0"/>
              </a:rPr>
              <a:t> del TFR.= It provides for the guarantee of the paid-in capital. The sub-fund is intended for the tacit conferral of severance pay. Its objective of return is the re-valuation of the severance pay.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 Time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Breve (</a:t>
            </a:r>
            <a:r>
              <a:rPr lang="en-GB" sz="1200" b="1" dirty="0" err="1">
                <a:solidFill>
                  <a:srgbClr val="002060"/>
                </a:solidFill>
                <a:latin typeface="Verdana"/>
                <a:ea typeface="Verdana"/>
                <a:cs typeface="Verdana"/>
                <a:sym typeface="Verdana"/>
                <a:rtl val="0"/>
              </a:rPr>
              <a:t>fino</a:t>
            </a:r>
            <a:r>
              <a:rPr lang="en-GB" sz="1200" b="1" dirty="0">
                <a:solidFill>
                  <a:srgbClr val="002060"/>
                </a:solidFill>
                <a:latin typeface="Verdana"/>
                <a:ea typeface="Verdana"/>
                <a:cs typeface="Verdana"/>
                <a:sym typeface="Verdana"/>
                <a:rtl val="0"/>
              </a:rPr>
              <a:t> a 5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Short (up to 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Livello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rischio</a:t>
            </a:r>
            <a:r>
              <a:rPr lang="en-GB" sz="1200" b="1" dirty="0">
                <a:solidFill>
                  <a:srgbClr val="002060"/>
                </a:solidFill>
                <a:latin typeface="Verdana"/>
                <a:ea typeface="Verdana"/>
                <a:cs typeface="Verdana"/>
                <a:sym typeface="Verdana"/>
                <a:rtl val="0"/>
              </a:rPr>
              <a:t>: Basso = Risk  level: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Comparato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Sviluppo</a:t>
            </a:r>
            <a:r>
              <a:rPr lang="en-GB" sz="1200" b="1" dirty="0">
                <a:solidFill>
                  <a:srgbClr val="002060"/>
                </a:solidFill>
                <a:latin typeface="Verdana"/>
                <a:ea typeface="Verdana"/>
                <a:cs typeface="Verdana"/>
                <a:sym typeface="Verdana"/>
                <a:rtl val="0"/>
              </a:rPr>
              <a:t>  = Development Sub-Fund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Ha </a:t>
            </a:r>
            <a:r>
              <a:rPr lang="en-GB" sz="1200" b="1" dirty="0" err="1">
                <a:solidFill>
                  <a:srgbClr val="002060"/>
                </a:solidFill>
                <a:latin typeface="Verdana"/>
                <a:ea typeface="Verdana"/>
                <a:cs typeface="Verdana"/>
                <a:sym typeface="Verdana"/>
                <a:rtl val="0"/>
              </a:rPr>
              <a:t>l’obiettivo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ottenere</a:t>
            </a:r>
            <a:r>
              <a:rPr lang="en-GB" sz="1200" b="1" dirty="0">
                <a:solidFill>
                  <a:srgbClr val="002060"/>
                </a:solidFill>
                <a:latin typeface="Verdana"/>
                <a:ea typeface="Verdana"/>
                <a:cs typeface="Verdana"/>
                <a:sym typeface="Verdana"/>
                <a:rtl val="0"/>
              </a:rPr>
              <a:t> una </a:t>
            </a:r>
            <a:r>
              <a:rPr lang="en-GB" sz="1200" b="1" dirty="0" err="1">
                <a:solidFill>
                  <a:srgbClr val="002060"/>
                </a:solidFill>
                <a:latin typeface="Verdana"/>
                <a:ea typeface="Verdana"/>
                <a:cs typeface="Verdana"/>
                <a:sym typeface="Verdana"/>
                <a:rtl val="0"/>
              </a:rPr>
              <a:t>rivalutazione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moderata</a:t>
            </a:r>
            <a:r>
              <a:rPr lang="en-GB" sz="1200" b="1" dirty="0">
                <a:solidFill>
                  <a:srgbClr val="002060"/>
                </a:solidFill>
                <a:latin typeface="Verdana"/>
                <a:ea typeface="Verdana"/>
                <a:cs typeface="Verdana"/>
                <a:sym typeface="Verdana"/>
                <a:rtl val="0"/>
              </a:rPr>
              <a:t> del </a:t>
            </a:r>
            <a:r>
              <a:rPr lang="en-GB" sz="1200" b="1" dirty="0" err="1">
                <a:solidFill>
                  <a:srgbClr val="002060"/>
                </a:solidFill>
                <a:latin typeface="Verdana"/>
                <a:ea typeface="Verdana"/>
                <a:cs typeface="Verdana"/>
                <a:sym typeface="Verdana"/>
                <a:rtl val="0"/>
              </a:rPr>
              <a:t>capitale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investito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su</a:t>
            </a:r>
            <a:r>
              <a:rPr lang="en-GB" sz="1200" b="1" dirty="0">
                <a:solidFill>
                  <a:srgbClr val="002060"/>
                </a:solidFill>
                <a:latin typeface="Verdana"/>
                <a:ea typeface="Verdana"/>
                <a:cs typeface="Verdana"/>
                <a:sym typeface="Verdana"/>
                <a:rtl val="0"/>
              </a:rPr>
              <a:t> un </a:t>
            </a: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pluriennale</a:t>
            </a:r>
            <a:r>
              <a:rPr lang="en-GB" sz="1200" b="1" dirty="0">
                <a:solidFill>
                  <a:srgbClr val="002060"/>
                </a:solidFill>
                <a:latin typeface="Verdana"/>
                <a:ea typeface="Verdana"/>
                <a:cs typeface="Verdana"/>
                <a:sym typeface="Verdana"/>
                <a:rtl val="0"/>
              </a:rPr>
              <a:t> (14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It aims to achieve moderate capital re-valuation over a multi-year time horizon (14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 Time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Medio (</a:t>
            </a:r>
            <a:r>
              <a:rPr lang="en-GB" sz="1200" b="1" dirty="0" err="1">
                <a:solidFill>
                  <a:srgbClr val="002060"/>
                </a:solidFill>
                <a:latin typeface="Verdana"/>
                <a:ea typeface="Verdana"/>
                <a:cs typeface="Verdana"/>
                <a:sym typeface="Verdana"/>
                <a:rtl val="0"/>
              </a:rPr>
              <a:t>oltre</a:t>
            </a:r>
            <a:r>
              <a:rPr lang="en-GB" sz="1200" b="1" dirty="0">
                <a:solidFill>
                  <a:srgbClr val="002060"/>
                </a:solidFill>
                <a:latin typeface="Verdana"/>
                <a:ea typeface="Verdana"/>
                <a:cs typeface="Verdana"/>
                <a:sym typeface="Verdana"/>
                <a:rtl val="0"/>
              </a:rPr>
              <a:t> a 5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Medium (more than 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Livello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rischio</a:t>
            </a:r>
            <a:r>
              <a:rPr lang="en-GB" sz="1200" b="1" dirty="0">
                <a:solidFill>
                  <a:srgbClr val="002060"/>
                </a:solidFill>
                <a:latin typeface="Verdana"/>
                <a:ea typeface="Verdana"/>
                <a:cs typeface="Verdana"/>
                <a:sym typeface="Verdana"/>
                <a:rtl val="0"/>
              </a:rPr>
              <a:t>: Basso = Risk  level: Medium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Comparato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Crescita</a:t>
            </a:r>
            <a:r>
              <a:rPr lang="en-GB" sz="1200" b="1" dirty="0">
                <a:solidFill>
                  <a:srgbClr val="002060"/>
                </a:solidFill>
                <a:latin typeface="Verdana"/>
                <a:ea typeface="Verdana"/>
                <a:cs typeface="Verdana"/>
                <a:sym typeface="Verdana"/>
                <a:rtl val="0"/>
              </a:rPr>
              <a:t> = Growth Sub-Fund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Ha </a:t>
            </a:r>
            <a:r>
              <a:rPr lang="en-GB" sz="1200" b="1" dirty="0" err="1">
                <a:solidFill>
                  <a:srgbClr val="002060"/>
                </a:solidFill>
                <a:latin typeface="Verdana"/>
                <a:ea typeface="Verdana"/>
                <a:cs typeface="Verdana"/>
                <a:sym typeface="Verdana"/>
                <a:rtl val="0"/>
              </a:rPr>
              <a:t>l’obiettivo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ottenere</a:t>
            </a:r>
            <a:r>
              <a:rPr lang="en-GB" sz="1200" b="1" dirty="0">
                <a:solidFill>
                  <a:srgbClr val="002060"/>
                </a:solidFill>
                <a:latin typeface="Verdana"/>
                <a:ea typeface="Verdana"/>
                <a:cs typeface="Verdana"/>
                <a:sym typeface="Verdana"/>
                <a:rtl val="0"/>
              </a:rPr>
              <a:t> una </a:t>
            </a:r>
            <a:r>
              <a:rPr lang="en-GB" sz="1200" b="1" dirty="0" err="1">
                <a:solidFill>
                  <a:srgbClr val="002060"/>
                </a:solidFill>
                <a:latin typeface="Verdana"/>
                <a:ea typeface="Verdana"/>
                <a:cs typeface="Verdana"/>
                <a:sym typeface="Verdana"/>
                <a:rtl val="0"/>
              </a:rPr>
              <a:t>rivalutazione</a:t>
            </a:r>
            <a:r>
              <a:rPr lang="en-GB" sz="1200" b="1" dirty="0">
                <a:solidFill>
                  <a:srgbClr val="002060"/>
                </a:solidFill>
                <a:latin typeface="Verdana"/>
                <a:ea typeface="Verdana"/>
                <a:cs typeface="Verdana"/>
                <a:sym typeface="Verdana"/>
                <a:rtl val="0"/>
              </a:rPr>
              <a:t> media del </a:t>
            </a:r>
            <a:r>
              <a:rPr lang="en-GB" sz="1200" b="1" dirty="0" err="1">
                <a:solidFill>
                  <a:srgbClr val="002060"/>
                </a:solidFill>
                <a:latin typeface="Verdana"/>
                <a:ea typeface="Verdana"/>
                <a:cs typeface="Verdana"/>
                <a:sym typeface="Verdana"/>
                <a:rtl val="0"/>
              </a:rPr>
              <a:t>capitale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investito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su</a:t>
            </a:r>
            <a:r>
              <a:rPr lang="en-GB" sz="1200" b="1" dirty="0">
                <a:solidFill>
                  <a:srgbClr val="002060"/>
                </a:solidFill>
                <a:latin typeface="Verdana"/>
                <a:ea typeface="Verdana"/>
                <a:cs typeface="Verdana"/>
                <a:sym typeface="Verdana"/>
                <a:rtl val="0"/>
              </a:rPr>
              <a:t> un </a:t>
            </a: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tempirale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pluriennale</a:t>
            </a:r>
            <a:r>
              <a:rPr lang="en-GB" sz="1200" b="1" dirty="0">
                <a:solidFill>
                  <a:srgbClr val="002060"/>
                </a:solidFill>
                <a:latin typeface="Verdana"/>
                <a:ea typeface="Verdana"/>
                <a:cs typeface="Verdana"/>
                <a:sym typeface="Verdana"/>
                <a:rtl val="0"/>
              </a:rPr>
              <a:t> (21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It aims to achieve an average re-valuation of the invested capital over a multi-year time horizon (21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 Time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Medio-</a:t>
            </a:r>
            <a:r>
              <a:rPr lang="en-GB" sz="1200" b="1" dirty="0" err="1">
                <a:solidFill>
                  <a:srgbClr val="002060"/>
                </a:solidFill>
                <a:latin typeface="Verdana"/>
                <a:ea typeface="Verdana"/>
                <a:cs typeface="Verdana"/>
                <a:sym typeface="Verdana"/>
                <a:rtl val="0"/>
              </a:rPr>
              <a:t>lungo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oltre</a:t>
            </a:r>
            <a:r>
              <a:rPr lang="en-GB" sz="1200" b="1" dirty="0">
                <a:solidFill>
                  <a:srgbClr val="002060"/>
                </a:solidFill>
                <a:latin typeface="Verdana"/>
                <a:ea typeface="Verdana"/>
                <a:cs typeface="Verdana"/>
                <a:sym typeface="Verdana"/>
                <a:rtl val="0"/>
              </a:rPr>
              <a:t> 10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Medium-long (more than 10 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Livello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rischio</a:t>
            </a:r>
            <a:r>
              <a:rPr lang="en-GB" sz="1200" b="1" dirty="0">
                <a:solidFill>
                  <a:srgbClr val="002060"/>
                </a:solidFill>
                <a:latin typeface="Verdana"/>
                <a:ea typeface="Verdana"/>
                <a:cs typeface="Verdana"/>
                <a:sym typeface="Verdana"/>
                <a:rtl val="0"/>
              </a:rPr>
              <a:t>: medio-alto = Risk level: Medium-high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Comparto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Dinamico</a:t>
            </a:r>
            <a:r>
              <a:rPr lang="en-GB" sz="1200" b="1" dirty="0">
                <a:solidFill>
                  <a:srgbClr val="002060"/>
                </a:solidFill>
                <a:latin typeface="Verdana"/>
                <a:ea typeface="Verdana"/>
                <a:cs typeface="Verdana"/>
                <a:sym typeface="Verdana"/>
                <a:rtl val="0"/>
              </a:rPr>
              <a:t> = Dynamic sub-fund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Verdana"/>
                <a:ea typeface="Verdana"/>
                <a:cs typeface="Verdana"/>
                <a:sym typeface="Verdana"/>
                <a:rtl val="0"/>
              </a:rPr>
              <a:t>Ha </a:t>
            </a:r>
            <a:r>
              <a:rPr lang="en-GB" sz="1200" b="1" dirty="0" err="1">
                <a:solidFill>
                  <a:srgbClr val="002060"/>
                </a:solidFill>
                <a:latin typeface="Verdana"/>
                <a:ea typeface="Verdana"/>
                <a:cs typeface="Verdana"/>
                <a:sym typeface="Verdana"/>
                <a:rtl val="0"/>
              </a:rPr>
              <a:t>l’obiettivo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ottenere</a:t>
            </a:r>
            <a:r>
              <a:rPr lang="en-GB" sz="1200" b="1" dirty="0">
                <a:solidFill>
                  <a:srgbClr val="002060"/>
                </a:solidFill>
                <a:latin typeface="Verdana"/>
                <a:ea typeface="Verdana"/>
                <a:cs typeface="Verdana"/>
                <a:sym typeface="Verdana"/>
                <a:rtl val="0"/>
              </a:rPr>
              <a:t> una </a:t>
            </a:r>
            <a:r>
              <a:rPr lang="en-GB" sz="1200" b="1" dirty="0" err="1">
                <a:solidFill>
                  <a:srgbClr val="002060"/>
                </a:solidFill>
                <a:latin typeface="Verdana"/>
                <a:ea typeface="Verdana"/>
                <a:cs typeface="Verdana"/>
                <a:sym typeface="Verdana"/>
                <a:rtl val="0"/>
              </a:rPr>
              <a:t>rivalutazione</a:t>
            </a:r>
            <a:r>
              <a:rPr lang="en-GB" sz="1200" b="1" dirty="0">
                <a:solidFill>
                  <a:srgbClr val="002060"/>
                </a:solidFill>
                <a:latin typeface="Verdana"/>
                <a:ea typeface="Verdana"/>
                <a:cs typeface="Verdana"/>
                <a:sym typeface="Verdana"/>
                <a:rtl val="0"/>
              </a:rPr>
              <a:t> significative del </a:t>
            </a:r>
            <a:r>
              <a:rPr lang="en-GB" sz="1200" b="1" dirty="0" err="1">
                <a:solidFill>
                  <a:srgbClr val="002060"/>
                </a:solidFill>
                <a:latin typeface="Verdana"/>
                <a:ea typeface="Verdana"/>
                <a:cs typeface="Verdana"/>
                <a:sym typeface="Verdana"/>
                <a:rtl val="0"/>
              </a:rPr>
              <a:t>capitale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investto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su</a:t>
            </a:r>
            <a:r>
              <a:rPr lang="en-GB" sz="1200" b="1" dirty="0">
                <a:solidFill>
                  <a:srgbClr val="002060"/>
                </a:solidFill>
                <a:latin typeface="Verdana"/>
                <a:ea typeface="Verdana"/>
                <a:cs typeface="Verdana"/>
                <a:sym typeface="Verdana"/>
                <a:rtl val="0"/>
              </a:rPr>
              <a:t> un </a:t>
            </a: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puriennale</a:t>
            </a:r>
            <a:r>
              <a:rPr lang="en-GB" sz="1200" b="1" dirty="0">
                <a:solidFill>
                  <a:srgbClr val="002060"/>
                </a:solidFill>
                <a:latin typeface="Verdana"/>
                <a:ea typeface="Verdana"/>
                <a:cs typeface="Verdana"/>
                <a:sym typeface="Verdana"/>
                <a:rtl val="0"/>
              </a:rPr>
              <a:t> (22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It aims to achieve significant capital re-valuation of the invested capital over a multi-year time horizon (22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Orizzonte</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temporale</a:t>
            </a:r>
            <a:r>
              <a:rPr lang="en-GB" sz="1200" b="1" dirty="0">
                <a:solidFill>
                  <a:srgbClr val="002060"/>
                </a:solidFill>
                <a:latin typeface="Verdana"/>
                <a:ea typeface="Verdana"/>
                <a:cs typeface="Verdana"/>
                <a:sym typeface="Verdana"/>
                <a:rtl val="0"/>
              </a:rPr>
              <a:t> = Time Horizon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Lungo</a:t>
            </a:r>
            <a:r>
              <a:rPr lang="en-GB" sz="1200" b="1" dirty="0">
                <a:solidFill>
                  <a:srgbClr val="002060"/>
                </a:solidFill>
                <a:latin typeface="Verdana"/>
                <a:ea typeface="Verdana"/>
                <a:cs typeface="Verdana"/>
                <a:sym typeface="Verdana"/>
                <a:rtl val="0"/>
              </a:rPr>
              <a:t> (</a:t>
            </a:r>
            <a:r>
              <a:rPr lang="en-GB" sz="1200" b="1" dirty="0" err="1">
                <a:solidFill>
                  <a:srgbClr val="002060"/>
                </a:solidFill>
                <a:latin typeface="Verdana"/>
                <a:ea typeface="Verdana"/>
                <a:cs typeface="Verdana"/>
                <a:sym typeface="Verdana"/>
                <a:rtl val="0"/>
              </a:rPr>
              <a:t>oltre</a:t>
            </a:r>
            <a:r>
              <a:rPr lang="en-GB" sz="1200" b="1" dirty="0">
                <a:solidFill>
                  <a:srgbClr val="002060"/>
                </a:solidFill>
                <a:latin typeface="Verdana"/>
                <a:ea typeface="Verdana"/>
                <a:cs typeface="Verdana"/>
                <a:sym typeface="Verdana"/>
                <a:rtl val="0"/>
              </a:rPr>
              <a:t> 10 </a:t>
            </a:r>
            <a:r>
              <a:rPr lang="en-GB" sz="1200" b="1" dirty="0" err="1">
                <a:solidFill>
                  <a:srgbClr val="002060"/>
                </a:solidFill>
                <a:latin typeface="Verdana"/>
                <a:ea typeface="Verdana"/>
                <a:cs typeface="Verdana"/>
                <a:sym typeface="Verdana"/>
                <a:rtl val="0"/>
              </a:rPr>
              <a:t>anni</a:t>
            </a:r>
            <a:r>
              <a:rPr lang="en-GB" sz="1200" b="1" dirty="0">
                <a:solidFill>
                  <a:srgbClr val="002060"/>
                </a:solidFill>
                <a:latin typeface="Verdana"/>
                <a:ea typeface="Verdana"/>
                <a:cs typeface="Verdana"/>
                <a:sym typeface="Verdana"/>
                <a:rtl val="0"/>
              </a:rPr>
              <a:t>) = Long (more than 10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Verdana"/>
                <a:ea typeface="Verdana"/>
                <a:cs typeface="Verdana"/>
                <a:sym typeface="Verdana"/>
                <a:rtl val="0"/>
              </a:rPr>
              <a:t>Livello</a:t>
            </a:r>
            <a:r>
              <a:rPr lang="en-GB" sz="1200" b="1" dirty="0">
                <a:solidFill>
                  <a:srgbClr val="002060"/>
                </a:solidFill>
                <a:latin typeface="Verdana"/>
                <a:ea typeface="Verdana"/>
                <a:cs typeface="Verdana"/>
                <a:sym typeface="Verdana"/>
                <a:rtl val="0"/>
              </a:rPr>
              <a:t> di </a:t>
            </a:r>
            <a:r>
              <a:rPr lang="en-GB" sz="1200" b="1" dirty="0" err="1">
                <a:solidFill>
                  <a:srgbClr val="002060"/>
                </a:solidFill>
                <a:latin typeface="Verdana"/>
                <a:ea typeface="Verdana"/>
                <a:cs typeface="Verdana"/>
                <a:sym typeface="Verdana"/>
                <a:rtl val="0"/>
              </a:rPr>
              <a:t>rischio</a:t>
            </a:r>
            <a:r>
              <a:rPr lang="en-GB" sz="1200" b="1" dirty="0">
                <a:solidFill>
                  <a:srgbClr val="002060"/>
                </a:solidFill>
                <a:latin typeface="Verdana"/>
                <a:ea typeface="Verdana"/>
                <a:cs typeface="Verdana"/>
                <a:sym typeface="Verdana"/>
                <a:rtl val="0"/>
              </a:rPr>
              <a:t>: Alto = Risk  level: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Verdana"/>
              <a:ea typeface="Verdana"/>
              <a:cs typeface="Verdana"/>
              <a:sym typeface="Verdana"/>
              <a:rtl val="0"/>
            </a:endParaRPr>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10</a:t>
            </a:fld>
            <a:endParaRPr lang="it-IT"/>
          </a:p>
        </p:txBody>
      </p:sp>
    </p:spTree>
    <p:extLst>
      <p:ext uri="{BB962C8B-B14F-4D97-AF65-F5344CB8AC3E}">
        <p14:creationId xmlns:p14="http://schemas.microsoft.com/office/powerpoint/2010/main" val="93616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FON.TE</a:t>
            </a:r>
            <a:r>
              <a:rPr lang="en-US" dirty="0"/>
              <a:t> SUPPLEMENTARY PENSION PLAN FOR EMPLOYEES OF TERTIARY, COMMERCE, TOURISM AND SERVICE COMPANIES</a:t>
            </a:r>
          </a:p>
          <a:p>
            <a:endParaRPr lang="en-US" dirty="0"/>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11</a:t>
            </a:fld>
            <a:endParaRPr lang="it-IT"/>
          </a:p>
        </p:txBody>
      </p:sp>
    </p:spTree>
    <p:extLst>
      <p:ext uri="{BB962C8B-B14F-4D97-AF65-F5344CB8AC3E}">
        <p14:creationId xmlns:p14="http://schemas.microsoft.com/office/powerpoint/2010/main" val="255712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13</a:t>
            </a:fld>
            <a:endParaRPr lang="it-IT"/>
          </a:p>
        </p:txBody>
      </p:sp>
    </p:spTree>
    <p:extLst>
      <p:ext uri="{BB962C8B-B14F-4D97-AF65-F5344CB8AC3E}">
        <p14:creationId xmlns:p14="http://schemas.microsoft.com/office/powerpoint/2010/main" val="45525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ADERIRE A FON.TE = BECOME A FON.TE MEMBER</a:t>
            </a:r>
          </a:p>
          <a:p>
            <a:r>
              <a:rPr lang="it-IT" dirty="0"/>
              <a:t>I VANTAGGU PER I LAVORATORI DEL CCNL TERZIARIO, DISTRIBUZIONE E SERVIZI = THE BENEFITS FOR WORKERS IN THE TERTIARY, DISTRIBUTION AND SERVICES SECTOR</a:t>
            </a:r>
          </a:p>
          <a:p>
            <a:r>
              <a:rPr lang="it-IT" dirty="0"/>
              <a:t>RETRIBUZIONE MENSILE LORDA = GROSS MONTHLY SALARY</a:t>
            </a:r>
          </a:p>
          <a:p>
            <a:r>
              <a:rPr lang="it-IT" dirty="0"/>
              <a:t>RETRIBUZIONE ANNUA LORDA = GROSS ANNUAL SALARY</a:t>
            </a:r>
          </a:p>
          <a:p>
            <a:r>
              <a:rPr lang="it-IT" dirty="0"/>
              <a:t>CONTRIBUTO SULLA RETRIBUZIONE UTILE PER IL COMPUTO DEL TFR = CONTRIBUTION ON REMUNERATION FOR THE CALCULATION OF SEVERANCE PAY</a:t>
            </a:r>
          </a:p>
          <a:p>
            <a:r>
              <a:rPr lang="it-IT" dirty="0"/>
              <a:t>CONTRIBUTO DIPENDETE MENSILE (0.55%*) = MONTHLY EMPLOYEE CONTRIBUTION (0.55%*) </a:t>
            </a:r>
          </a:p>
          <a:p>
            <a:r>
              <a:rPr lang="it-IT" dirty="0"/>
              <a:t>CONTRIBUTO AZIENDA MENSILE (1.55%**) = MONTHLY COMPANY CONTRIBUTION (1.55%**)</a:t>
            </a:r>
          </a:p>
          <a:p>
            <a:r>
              <a:rPr lang="it-IT" dirty="0"/>
              <a:t>TFR MENSILE = </a:t>
            </a:r>
            <a:r>
              <a:rPr lang="it-IT" dirty="0" err="1"/>
              <a:t>Monthly</a:t>
            </a:r>
            <a:r>
              <a:rPr lang="it-IT" dirty="0"/>
              <a:t> </a:t>
            </a:r>
            <a:r>
              <a:rPr lang="it-IT" dirty="0" err="1"/>
              <a:t>Severance</a:t>
            </a:r>
            <a:r>
              <a:rPr lang="it-IT" dirty="0"/>
              <a:t> </a:t>
            </a:r>
            <a:r>
              <a:rPr lang="it-IT" dirty="0" err="1"/>
              <a:t>Pay</a:t>
            </a:r>
            <a:endParaRPr lang="it-IT" dirty="0"/>
          </a:p>
          <a:p>
            <a:r>
              <a:rPr lang="it-IT" dirty="0"/>
              <a:t>TOTALE = TOTAL</a:t>
            </a:r>
          </a:p>
          <a:p>
            <a:r>
              <a:rPr lang="it-IT" dirty="0"/>
              <a:t>CONTRIBUZIONE ANNUALE = ANNUAL CONTRIBUTION</a:t>
            </a:r>
          </a:p>
          <a:p>
            <a:r>
              <a:rPr lang="it-IT" dirty="0"/>
              <a:t>*CONTRIBUTO MINIMO STABILITO DAL CCNL CALCOLATO SULA RETRIBUZIONE MENSILE LORDA = MINIMUM CONTRIBUTION ESTABLISHED BY THE NATIONAL COLLECTIVE AGREEMENT CALCULATED ON THE GROSS MONTHLY SALARY</a:t>
            </a:r>
          </a:p>
          <a:p>
            <a:r>
              <a:rPr lang="it-IT" dirty="0"/>
              <a:t>**CALCOLATA SULLA RETRIBUZIONE MENSILE LORDA = CALCULATED ON THE GROSS MONTHLY SALARY</a:t>
            </a:r>
          </a:p>
          <a:p>
            <a:endParaRPr lang="it-IT" dirty="0"/>
          </a:p>
          <a:p>
            <a:r>
              <a:rPr lang="it-IT" dirty="0"/>
              <a:t>Grafica realizzata a scopo esemplificativo e non esaustivo. Per maggiori informazioni consultare la – Nota Informativa = Chart </a:t>
            </a:r>
            <a:r>
              <a:rPr lang="it-IT" dirty="0" err="1"/>
              <a:t>provided</a:t>
            </a:r>
            <a:r>
              <a:rPr lang="it-IT" dirty="0"/>
              <a:t> for non-</a:t>
            </a:r>
            <a:r>
              <a:rPr lang="it-IT" dirty="0" err="1"/>
              <a:t>exhaustive</a:t>
            </a:r>
            <a:r>
              <a:rPr lang="it-IT" dirty="0"/>
              <a:t> and </a:t>
            </a:r>
            <a:r>
              <a:rPr lang="it-IT" dirty="0" err="1"/>
              <a:t>exemplary</a:t>
            </a:r>
            <a:r>
              <a:rPr lang="it-IT" dirty="0"/>
              <a:t> </a:t>
            </a:r>
            <a:r>
              <a:rPr lang="it-IT" dirty="0" err="1"/>
              <a:t>purposes</a:t>
            </a:r>
            <a:r>
              <a:rPr lang="it-IT" dirty="0"/>
              <a:t>. For </a:t>
            </a:r>
            <a:r>
              <a:rPr lang="it-IT" dirty="0" err="1"/>
              <a:t>further</a:t>
            </a:r>
            <a:r>
              <a:rPr lang="it-IT" dirty="0"/>
              <a:t> information </a:t>
            </a:r>
            <a:r>
              <a:rPr lang="it-IT" dirty="0" err="1"/>
              <a:t>please</a:t>
            </a:r>
            <a:r>
              <a:rPr lang="it-IT" dirty="0"/>
              <a:t> </a:t>
            </a:r>
            <a:r>
              <a:rPr lang="it-IT" dirty="0" err="1"/>
              <a:t>refer</a:t>
            </a:r>
            <a:r>
              <a:rPr lang="it-IT" dirty="0"/>
              <a:t> to the - Information Note</a:t>
            </a:r>
          </a:p>
          <a:p>
            <a:endParaRPr lang="it-IT" dirty="0"/>
          </a:p>
          <a:p>
            <a:r>
              <a:rPr lang="it-IT" dirty="0"/>
              <a:t>FON.TE PER TE = FON.TE FOR YOU</a:t>
            </a:r>
          </a:p>
          <a:p>
            <a:r>
              <a:rPr lang="it-IT" dirty="0"/>
              <a:t>NB: PER QUANTO RIGUARDA I NUMERI LE VIRGOLE VENGONO SOSTITUITE DAI PUNTI (.) E I PUNTI VENGONO SOSTITUITE DALLE VIRGOLE (e.g. 137,911 = 137.911)</a:t>
            </a:r>
          </a:p>
        </p:txBody>
      </p:sp>
      <p:sp>
        <p:nvSpPr>
          <p:cNvPr id="4" name="Segnaposto numero diapositiva 3"/>
          <p:cNvSpPr>
            <a:spLocks noGrp="1"/>
          </p:cNvSpPr>
          <p:nvPr>
            <p:ph type="sldNum" sz="quarter" idx="5"/>
          </p:nvPr>
        </p:nvSpPr>
        <p:spPr/>
        <p:txBody>
          <a:bodyPr/>
          <a:lstStyle/>
          <a:p>
            <a:fld id="{7C0C1F9B-3328-48E9-94E6-0236E2A3525B}" type="slidenum">
              <a:rPr lang="it-IT" smtClean="0"/>
              <a:t>14</a:t>
            </a:fld>
            <a:endParaRPr lang="it-IT"/>
          </a:p>
        </p:txBody>
      </p:sp>
    </p:spTree>
    <p:extLst>
      <p:ext uri="{BB962C8B-B14F-4D97-AF65-F5344CB8AC3E}">
        <p14:creationId xmlns:p14="http://schemas.microsoft.com/office/powerpoint/2010/main" val="294241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WHO CAN BECOME A </a:t>
            </a:r>
            <a:r>
              <a:rPr lang="en-US" dirty="0" err="1"/>
              <a:t>FON.TE</a:t>
            </a:r>
            <a:r>
              <a:rPr lang="en-US" dirty="0"/>
              <a:t> MEMBER THANKS TO THE </a:t>
            </a:r>
            <a:r>
              <a:rPr lang="en-US" dirty="0" err="1"/>
              <a:t>EXPANDENING</a:t>
            </a:r>
            <a:r>
              <a:rPr lang="en-US" dirty="0"/>
              <a:t> OF THE OFFER?</a:t>
            </a:r>
          </a:p>
          <a:p>
            <a:r>
              <a:rPr lang="en-US" dirty="0"/>
              <a:t>ENTREPRENEURS, FREELANCE AND SELF-EMPLOYED WORKERS INCLUDING OWNERS OF SMALL BUSINESSES AND FAMILY MEMBERS ASSOCIATED WITH </a:t>
            </a:r>
            <a:r>
              <a:rPr lang="en-US" dirty="0" err="1"/>
              <a:t>CONFCOMMERCIO</a:t>
            </a:r>
            <a:r>
              <a:rPr lang="en-US" dirty="0"/>
              <a:t> OR </a:t>
            </a:r>
            <a:r>
              <a:rPr lang="en-US" dirty="0" err="1"/>
              <a:t>FILCAMS</a:t>
            </a:r>
            <a:r>
              <a:rPr lang="en-US" dirty="0"/>
              <a:t>-CGIL, </a:t>
            </a:r>
            <a:r>
              <a:rPr lang="en-US" dirty="0" err="1"/>
              <a:t>FISASCAT-CISL</a:t>
            </a:r>
            <a:r>
              <a:rPr lang="en-US" dirty="0"/>
              <a:t>, </a:t>
            </a:r>
            <a:r>
              <a:rPr lang="en-US" dirty="0" err="1"/>
              <a:t>UILTUCS</a:t>
            </a:r>
            <a:r>
              <a:rPr lang="en-US" dirty="0"/>
              <a:t>.</a:t>
            </a:r>
          </a:p>
          <a:p>
            <a:r>
              <a:rPr lang="en-US" dirty="0"/>
              <a:t>ENTREPRENEURS, FREELANCE AND SELF-EMPLOYED WORKERS WHO COLLABORATE WITH COMPANIES BELONGING TO THE SECTORS THAT CAN APPLY FOR FON.TE</a:t>
            </a:r>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17</a:t>
            </a:fld>
            <a:endParaRPr lang="it-IT"/>
          </a:p>
        </p:txBody>
      </p:sp>
    </p:spTree>
    <p:extLst>
      <p:ext uri="{BB962C8B-B14F-4D97-AF65-F5344CB8AC3E}">
        <p14:creationId xmlns:p14="http://schemas.microsoft.com/office/powerpoint/2010/main" val="185345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FON.TE</a:t>
            </a:r>
            <a:r>
              <a:rPr lang="en-US" dirty="0"/>
              <a:t> SUPPLEMENTARY PENSION PLAN FOR EMPLOYEES OF TERTIARY, COMMERCE, TOURISM AND SERVICE COMPANIES</a:t>
            </a:r>
          </a:p>
          <a:p>
            <a:endParaRPr lang="en-US" dirty="0"/>
          </a:p>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18</a:t>
            </a:fld>
            <a:endParaRPr lang="it-IT"/>
          </a:p>
        </p:txBody>
      </p:sp>
    </p:spTree>
    <p:extLst>
      <p:ext uri="{BB962C8B-B14F-4D97-AF65-F5344CB8AC3E}">
        <p14:creationId xmlns:p14="http://schemas.microsoft.com/office/powerpoint/2010/main" val="109712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D7E113-2478-DEF3-A91B-D7485A28E28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6B66D4B-58AD-2FBF-341C-8D1F4B799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158725E-6C96-7263-1A4C-AFA55D8CA262}"/>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604FA979-DDC0-00DD-E8E8-F39895C98E9B}"/>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2144EEC0-0B46-297D-F9C9-1C634AD3817E}"/>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84607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1D82F9-EA6A-214D-7B02-23BC41E0B48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B15BD6-3D49-31C2-79F1-6D2E56ED86E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4C3E33A-B9ED-A974-6A43-4F6D0727EB9E}"/>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33E7AB12-7275-A7FC-7431-5076ADCD8C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AEE841-0F09-CBAC-29EC-DAFD5E5A5AB7}"/>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36254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C9D129-9E37-36C1-5A8B-11C59826E32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F4AF26-60C5-B9BA-7DF8-D92D5D024C9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417946-3A36-46AB-8670-9CF0FEE6E27A}"/>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60575190-818E-1E2B-5EEE-6C3BB2B063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272374-0640-A97D-EEFD-602BC250E0D8}"/>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95640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6E3627-1162-CCE0-F2BA-8AFF2DCAB51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874303A-8B02-8C5D-C782-2465DA4D2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E499EE0-0A0F-2727-E62A-AE58C1D45622}"/>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24B3D7D0-F545-468A-CC2C-BF2916B1AB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020AFF-C653-3085-36CA-7EBF897BFBB1}"/>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42560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0CD241-96BC-8173-B567-46D732D7F5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7C3DB8-AE7D-8BE2-4704-E1D6598C45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872B101-178A-9A9F-8B04-41EABB6B432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83EF3F9-8943-28E9-34D5-46B65EF33988}"/>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6" name="Segnaposto piè di pagina 5">
            <a:extLst>
              <a:ext uri="{FF2B5EF4-FFF2-40B4-BE49-F238E27FC236}">
                <a16:creationId xmlns:a16="http://schemas.microsoft.com/office/drawing/2014/main" id="{467CDCDE-A8F0-E450-C9B3-9A662D25F2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C47D69B-D9D8-20B9-B1B0-F280EF5A4F46}"/>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328142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CF53D-372E-9F38-8CD7-D3C3C40369B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F5558F-EDBA-825F-4356-906C5CC7C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CF951A-BF6B-FDED-4085-0EACA5D6CBC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CC32D1C-4247-69C1-65F7-7018D936F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D6B9DB3-E253-68A3-9F0A-1CCA93CF6EC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BFF13E3-4EFD-BD8F-67D1-EDAA2E032BD5}"/>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8" name="Segnaposto piè di pagina 7">
            <a:extLst>
              <a:ext uri="{FF2B5EF4-FFF2-40B4-BE49-F238E27FC236}">
                <a16:creationId xmlns:a16="http://schemas.microsoft.com/office/drawing/2014/main" id="{86C06E99-0997-D2AC-6C00-76C0C1BF8FC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A51E1FC-5B26-09E2-C15D-9F8AD7B451B5}"/>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361238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1AD273-EB28-688C-4A6C-339FC45901B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6562FC6-2819-1421-336B-96D412457886}"/>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4" name="Segnaposto piè di pagina 3">
            <a:extLst>
              <a:ext uri="{FF2B5EF4-FFF2-40B4-BE49-F238E27FC236}">
                <a16:creationId xmlns:a16="http://schemas.microsoft.com/office/drawing/2014/main" id="{E02EAA8B-3171-8D17-7E9E-7D04BC403AA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17DABF1-BCF1-85EC-A7D3-DD588CCAD82B}"/>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91134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2D1D4B6-9365-9C2B-30E4-89392DF56BFD}"/>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3" name="Segnaposto piè di pagina 2">
            <a:extLst>
              <a:ext uri="{FF2B5EF4-FFF2-40B4-BE49-F238E27FC236}">
                <a16:creationId xmlns:a16="http://schemas.microsoft.com/office/drawing/2014/main" id="{84180A56-89B6-E13D-FF41-C7490362A71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3518D6A-0312-C81E-2AE8-3E0B62A6B9DA}"/>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43201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8F09E2-9D64-11F5-4BD1-2E2F3953E82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C419C1-5C85-6AB6-FEA4-F21897876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296D05D-E90E-F842-F79B-7716F2F94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07A6391-9E3B-A2B2-A0FA-1F4F60A37DAF}"/>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6" name="Segnaposto piè di pagina 5">
            <a:extLst>
              <a:ext uri="{FF2B5EF4-FFF2-40B4-BE49-F238E27FC236}">
                <a16:creationId xmlns:a16="http://schemas.microsoft.com/office/drawing/2014/main" id="{44BC3266-6FBB-21F9-86A1-92F8C095C8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A3694F-FEBD-41C4-74A9-D12AEF72A0DA}"/>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64117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6D9BD3-74BA-74D4-66AB-B33ED1714D2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73068CF-0E6D-9BBF-F857-6B1B5AB0B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745FDA0-0F11-E6B6-3871-EA6841BF0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43DD7EF-FFFE-1E73-7832-772ED21C5D33}"/>
              </a:ext>
            </a:extLst>
          </p:cNvPr>
          <p:cNvSpPr>
            <a:spLocks noGrp="1"/>
          </p:cNvSpPr>
          <p:nvPr>
            <p:ph type="dt" sz="half" idx="10"/>
          </p:nvPr>
        </p:nvSpPr>
        <p:spPr/>
        <p:txBody>
          <a:bodyPr/>
          <a:lstStyle/>
          <a:p>
            <a:fld id="{A34076FE-BF97-4E60-8BD6-AE8149C8A532}" type="datetimeFigureOut">
              <a:rPr lang="it-IT" smtClean="0"/>
              <a:t>29/03/2024</a:t>
            </a:fld>
            <a:endParaRPr lang="it-IT"/>
          </a:p>
        </p:txBody>
      </p:sp>
      <p:sp>
        <p:nvSpPr>
          <p:cNvPr id="6" name="Segnaposto piè di pagina 5">
            <a:extLst>
              <a:ext uri="{FF2B5EF4-FFF2-40B4-BE49-F238E27FC236}">
                <a16:creationId xmlns:a16="http://schemas.microsoft.com/office/drawing/2014/main" id="{C56F1CED-7300-83AD-CD2C-8ADBCA38AE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9B6AFE-D128-9BAF-BC87-F0E9BF225883}"/>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91007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F0B6BB2-9400-2D45-B465-88E48019C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BCAD92-BF89-9076-33C6-1898D57E4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B4E7A1-1549-6E0C-2771-B23E3BC71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076FE-BF97-4E60-8BD6-AE8149C8A532}" type="datetimeFigureOut">
              <a:rPr lang="it-IT" smtClean="0"/>
              <a:t>29/03/2024</a:t>
            </a:fld>
            <a:endParaRPr lang="it-IT"/>
          </a:p>
        </p:txBody>
      </p:sp>
      <p:sp>
        <p:nvSpPr>
          <p:cNvPr id="5" name="Segnaposto piè di pagina 4">
            <a:extLst>
              <a:ext uri="{FF2B5EF4-FFF2-40B4-BE49-F238E27FC236}">
                <a16:creationId xmlns:a16="http://schemas.microsoft.com/office/drawing/2014/main" id="{C57D88D0-678C-5DEC-994D-EAAAB68CCF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BEC76FF-9861-F2F9-5238-AADF06FEF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4C8D8-4F2D-43A3-AB9E-5A596B00E966}" type="slidenum">
              <a:rPr lang="it-IT" smtClean="0"/>
              <a:t>‹N›</a:t>
            </a:fld>
            <a:endParaRPr lang="it-IT"/>
          </a:p>
        </p:txBody>
      </p:sp>
    </p:spTree>
    <p:extLst>
      <p:ext uri="{BB962C8B-B14F-4D97-AF65-F5344CB8AC3E}">
        <p14:creationId xmlns:p14="http://schemas.microsoft.com/office/powerpoint/2010/main" val="32870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ndofonte.it/wp-content/uploads/2022/05/MFC-V03.0124_Compressed.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wp-content/uploads/2022/05/MFC-V02.22802_Compressed.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fondofonte.it/wp-content/uploads/2022/05/MALP-V02.10122_Compressed.pdf" TargetMode="External"/><Relationship Id="rId5" Type="http://schemas.openxmlformats.org/officeDocument/2006/relationships/hyperlink" Target="https://www.fondofonte.it/wp-content/uploads/2022/05/MALP-V03.0124-Compressed.pdf"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ndofonte.it/wp-content/uploads/2022/05/AC-V01.260522.pdf" TargetMode="External"/><Relationship Id="rId2" Type="http://schemas.openxmlformats.org/officeDocument/2006/relationships/hyperlink" Target="https://www.fondofonte.it/wp-content/uploads/2022/06/MA-V05.0124_Compress.pdf"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hyperlink" Target="https://www.fondofonte.it/wp-content/uploads/2022/06/5_2_MA-V03.1022.pdf" TargetMode="External"/><Relationship Id="rId2" Type="http://schemas.openxmlformats.org/officeDocument/2006/relationships/hyperlink" Target="https://www.fondofonte.it/wp-content/uploads/2022/06/MA-V05.0124_Compress.pdf"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hyperlink" Target="https://www.fondofonte.it/wp-content/uploads/2022/07/ACS-V01.280722.pdf" TargetMode="External"/><Relationship Id="rId2" Type="http://schemas.openxmlformats.org/officeDocument/2006/relationships/hyperlink" Target="https://www.fondofonte.it/wp-content/uploads/2022/10/tfr2.pdf"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hyperlink" Target="https://www.fondofonte.it/wp-content/uploads/2022/07/TFRPRE-V01.280722.pdf"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www.fondofonte.it/wp-content/uploads/2022/07/VD-V02.28072022.pdf" TargetMode="External"/><Relationship Id="rId5" Type="http://schemas.openxmlformats.org/officeDocument/2006/relationships/hyperlink" Target="https://www.fondofonte.it/wp-content/uploads/2022/07/VA_V02.010603.pdf" TargetMode="External"/><Relationship Id="rId4" Type="http://schemas.openxmlformats.org/officeDocument/2006/relationships/hyperlink" Target="https://www.fondofonte.it/wp-content/uploads/2022/07/ATFRPRE-V01.280722.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fondofonte.it/wp-content/uploads/2024/03/NI_-Parte-I_-Scheda-i-Costi.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wp-content/uploads/2022/11/Nota-informativa-Parte-I-Scheda-II-I-Costi.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fondofonte.it/confronta-costi/" TargetMode="External"/><Relationship Id="rId4" Type="http://schemas.openxmlformats.org/officeDocument/2006/relationships/hyperlink" Target="https://www.covip.it/isc_dinamico/"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s://www.fondofonte.it/wp-content/uploads/2021/11/infografica_anticipazioni_def_link.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fondofonte.it/modulistica/modulistica-aderenti/richiesta-anticipazione/"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fondofonte.it/wp-content/uploads/2021/01/01_2020_trasferimento12.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wp-content/uploads/2022/07/CHANGEWORK_Agosto_2022.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s://www.fondofonte.it/wp-content/uploads/2022/11/infografica_riscatto3.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fondofonte.it/wp-content/uploads/2022/04/Modulo_riscatto_def2_09_2022.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wp-content/uploads/2021/10/Modulo_richiesta_riscatto_decesso_aderent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hyperlink" Target="https://www.fondofonte.it/wp-content/uploads/2020/12/27_10_22_documento-rita__-.pdf"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fondofonte.it/wp-content/uploads/2021/11/24_11_2021_MODULO-RITA.pdf" TargetMode="External"/><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prestazioni.mefop.it/fonte"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fondofonte.it/wp-content/uploads/2013/05/Documento-sulle-rendite120918.pd"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ndofonte.it/modulistica/modulistica-aderenti/regolamenti/"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fondofonte.it/"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mailto:protocollo@fondofonte.it" TargetMode="External"/><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www.fondofonte.it/" TargetMode="External"/><Relationship Id="rId4" Type="http://schemas.openxmlformats.org/officeDocument/2006/relationships/hyperlink" Target="mailto:protocollofonte@legalmail.i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fondofonte.it/wp-content/uploads/2022/07/SW-V01.2807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5DA8D4A-B4E6-193D-4C2E-77CA50E2D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425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436945" y="136524"/>
            <a:ext cx="6752084" cy="547951"/>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400" b="1">
                <a:solidFill>
                  <a:srgbClr val="F79646"/>
                </a:solidFill>
                <a:latin typeface="Verdana" panose="020B0604030504040204" pitchFamily="34" charset="0"/>
                <a:ea typeface="Verdana" panose="020B0604030504040204" pitchFamily="34" charset="0"/>
                <a:cs typeface="Arial"/>
              </a:rPr>
              <a:t>INVESTMENT SUB-FUNDS: FEATURES</a:t>
            </a: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sp>
        <p:nvSpPr>
          <p:cNvPr id="3" name="Segnaposto numero diapositiva 2">
            <a:extLst>
              <a:ext uri="{FF2B5EF4-FFF2-40B4-BE49-F238E27FC236}">
                <a16:creationId xmlns:a16="http://schemas.microsoft.com/office/drawing/2014/main" id="{16E03C6F-A261-4B46-AAE4-836FFCF5E93C}"/>
              </a:ext>
            </a:extLst>
          </p:cNvPr>
          <p:cNvSpPr>
            <a:spLocks noGrp="1"/>
          </p:cNvSpPr>
          <p:nvPr>
            <p:ph type="sldNum" sz="quarter" idx="12"/>
          </p:nvPr>
        </p:nvSpPr>
        <p:spPr/>
        <p:txBody>
          <a:bodyPr/>
          <a:lstStyle/>
          <a:p>
            <a:pPr defTabSz="609585"/>
            <a:endParaRPr lang="it-IT" b="1" dirty="0">
              <a:solidFill>
                <a:srgbClr val="FF0000"/>
              </a:solidFill>
              <a:latin typeface="Calibri"/>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pic>
        <p:nvPicPr>
          <p:cNvPr id="20" name="Immagine 19" descr="Immagine che contiene testo&#10;&#10;Descrizione generata automaticamente">
            <a:extLst>
              <a:ext uri="{FF2B5EF4-FFF2-40B4-BE49-F238E27FC236}">
                <a16:creationId xmlns:a16="http://schemas.microsoft.com/office/drawing/2014/main" id="{CA5505F2-9BE4-1809-972A-B693A791F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4" y="1313275"/>
            <a:ext cx="10191959" cy="4487757"/>
          </a:xfrm>
          <a:prstGeom prst="rect">
            <a:avLst/>
          </a:prstGeom>
        </p:spPr>
      </p:pic>
      <p:sp>
        <p:nvSpPr>
          <p:cNvPr id="15" name="CasellaDiTesto 14">
            <a:extLst>
              <a:ext uri="{FF2B5EF4-FFF2-40B4-BE49-F238E27FC236}">
                <a16:creationId xmlns:a16="http://schemas.microsoft.com/office/drawing/2014/main" id="{85000656-4098-1C5F-B237-E29262A65EB2}"/>
              </a:ext>
            </a:extLst>
          </p:cNvPr>
          <p:cNvSpPr txBox="1"/>
          <p:nvPr/>
        </p:nvSpPr>
        <p:spPr>
          <a:xfrm>
            <a:off x="545663" y="2123742"/>
            <a:ext cx="6670094" cy="230832"/>
          </a:xfrm>
          <a:prstGeom prst="rect">
            <a:avLst/>
          </a:prstGeom>
          <a:noFill/>
        </p:spPr>
        <p:txBody>
          <a:bodyPr wrap="square" rtlCol="0">
            <a:spAutoFit/>
          </a:bodyPr>
          <a:lstStyle/>
          <a:p>
            <a:pPr lvl="0">
              <a:buClr>
                <a:schemeClr val="accent1"/>
              </a:buClr>
              <a:buSzPct val="68000"/>
            </a:pPr>
            <a:r>
              <a:rPr lang="en-GB" sz="900" b="1">
                <a:solidFill>
                  <a:srgbClr val="002060"/>
                </a:solidFill>
                <a:latin typeface="Verdana"/>
                <a:ea typeface="Verdana"/>
                <a:cs typeface="Verdana"/>
                <a:sym typeface="Verdana"/>
              </a:rPr>
              <a:t>Benchmark: </a:t>
            </a:r>
            <a:r>
              <a:rPr lang="en-GB" sz="900" b="1" i="1">
                <a:solidFill>
                  <a:srgbClr val="002060"/>
                </a:solidFill>
                <a:latin typeface="Verdana"/>
                <a:ea typeface="Verdana"/>
                <a:cs typeface="Verdana"/>
                <a:sym typeface="Verdana"/>
              </a:rPr>
              <a:t>48%</a:t>
            </a:r>
            <a:r>
              <a:rPr lang="en-GB" sz="900" b="1" i="1" u="none" strike="noStrike" cap="none" baseline="0">
                <a:solidFill>
                  <a:srgbClr val="002060"/>
                </a:solidFill>
                <a:latin typeface="Verdana"/>
                <a:ea typeface="Verdana"/>
                <a:cs typeface="Verdana"/>
                <a:sym typeface="Verdana"/>
                <a:rtl val="0"/>
              </a:rPr>
              <a:t>monetary/bonds; 2% shares</a:t>
            </a:r>
            <a:r>
              <a:rPr lang="en-GB" sz="900" b="1" i="1">
                <a:solidFill>
                  <a:srgbClr val="002060"/>
                </a:solidFill>
                <a:latin typeface="Verdana"/>
                <a:ea typeface="Verdana"/>
                <a:cs typeface="Verdana"/>
                <a:sym typeface="Verdana"/>
                <a:rtl val="0"/>
              </a:rPr>
              <a:t>; </a:t>
            </a:r>
            <a:r>
              <a:rPr lang="en-GB" sz="900" b="1" i="1">
                <a:solidFill>
                  <a:srgbClr val="002060"/>
                </a:solidFill>
                <a:latin typeface="Verdana"/>
                <a:ea typeface="Verdana"/>
                <a:cs typeface="Verdana"/>
                <a:sym typeface="Verdana"/>
              </a:rPr>
              <a:t>50% rev. rate Severance Pay</a:t>
            </a:r>
          </a:p>
        </p:txBody>
      </p:sp>
      <p:sp>
        <p:nvSpPr>
          <p:cNvPr id="16" name="CasellaDiTesto 15">
            <a:extLst>
              <a:ext uri="{FF2B5EF4-FFF2-40B4-BE49-F238E27FC236}">
                <a16:creationId xmlns:a16="http://schemas.microsoft.com/office/drawing/2014/main" id="{CE385E6A-0EB9-9176-D5D7-FF21850F127D}"/>
              </a:ext>
            </a:extLst>
          </p:cNvPr>
          <p:cNvSpPr txBox="1"/>
          <p:nvPr/>
        </p:nvSpPr>
        <p:spPr>
          <a:xfrm>
            <a:off x="581367" y="3173211"/>
            <a:ext cx="5125974" cy="230832"/>
          </a:xfrm>
          <a:prstGeom prst="rect">
            <a:avLst/>
          </a:prstGeom>
          <a:noFill/>
        </p:spPr>
        <p:txBody>
          <a:bodyPr wrap="square" rtlCol="0">
            <a:spAutoFit/>
          </a:bodyPr>
          <a:lstStyle/>
          <a:p>
            <a:pPr lvl="0">
              <a:buClr>
                <a:schemeClr val="accent1"/>
              </a:buClr>
              <a:buSzPct val="68000"/>
            </a:pPr>
            <a:r>
              <a:rPr lang="en-GB" sz="900" b="1" i="0" u="none" strike="noStrike" cap="none" baseline="0">
                <a:solidFill>
                  <a:srgbClr val="002060"/>
                </a:solidFill>
                <a:latin typeface="Verdana"/>
                <a:ea typeface="Verdana"/>
                <a:cs typeface="Verdana"/>
                <a:sym typeface="Verdana"/>
                <a:rtl val="0"/>
              </a:rPr>
              <a:t>Benchmark:  </a:t>
            </a:r>
            <a:r>
              <a:rPr lang="en-GB" sz="900" b="1" i="1" u="none" strike="noStrike" cap="none" baseline="0">
                <a:solidFill>
                  <a:srgbClr val="002060"/>
                </a:solidFill>
                <a:latin typeface="Verdana"/>
                <a:ea typeface="Verdana"/>
                <a:cs typeface="Verdana"/>
                <a:sym typeface="Verdana"/>
                <a:rtl val="0"/>
              </a:rPr>
              <a:t>75% bond;25% equity</a:t>
            </a:r>
          </a:p>
        </p:txBody>
      </p:sp>
      <p:sp>
        <p:nvSpPr>
          <p:cNvPr id="17" name="CasellaDiTesto 16">
            <a:extLst>
              <a:ext uri="{FF2B5EF4-FFF2-40B4-BE49-F238E27FC236}">
                <a16:creationId xmlns:a16="http://schemas.microsoft.com/office/drawing/2014/main" id="{AB9B3210-5E48-13BF-12BF-D860BF9B6360}"/>
              </a:ext>
            </a:extLst>
          </p:cNvPr>
          <p:cNvSpPr txBox="1"/>
          <p:nvPr/>
        </p:nvSpPr>
        <p:spPr>
          <a:xfrm>
            <a:off x="596468" y="4301487"/>
            <a:ext cx="4822296" cy="230832"/>
          </a:xfrm>
          <a:prstGeom prst="rect">
            <a:avLst/>
          </a:prstGeom>
          <a:noFill/>
        </p:spPr>
        <p:txBody>
          <a:bodyPr wrap="square" rtlCol="0">
            <a:spAutoFit/>
          </a:bodyPr>
          <a:lstStyle/>
          <a:p>
            <a:pPr lvl="0">
              <a:buClr>
                <a:schemeClr val="accent1"/>
              </a:buClr>
              <a:buSzPct val="68000"/>
            </a:pPr>
            <a:r>
              <a:rPr lang="en-GB" sz="900" b="1" i="0" u="none" strike="noStrike" cap="none" baseline="0">
                <a:solidFill>
                  <a:srgbClr val="002060"/>
                </a:solidFill>
                <a:latin typeface="Verdana"/>
                <a:ea typeface="Verdana"/>
                <a:cs typeface="Verdana"/>
                <a:sym typeface="Verdana"/>
                <a:rtl val="0"/>
              </a:rPr>
              <a:t>Benchmark:  </a:t>
            </a:r>
            <a:r>
              <a:rPr lang="en-GB" sz="900" b="1" i="1">
                <a:solidFill>
                  <a:srgbClr val="002060"/>
                </a:solidFill>
                <a:latin typeface="Verdana"/>
                <a:ea typeface="Verdana"/>
                <a:cs typeface="Verdana"/>
                <a:sym typeface="Verdana"/>
                <a:rtl val="0"/>
              </a:rPr>
              <a:t>60%</a:t>
            </a:r>
            <a:r>
              <a:rPr lang="en-GB" sz="900" b="1" i="1" u="none" strike="noStrike" cap="none" baseline="0">
                <a:solidFill>
                  <a:srgbClr val="002060"/>
                </a:solidFill>
                <a:latin typeface="Verdana"/>
                <a:ea typeface="Verdana"/>
                <a:cs typeface="Verdana"/>
                <a:sym typeface="Verdana"/>
                <a:rtl val="0"/>
              </a:rPr>
              <a:t> bond; 40% equity</a:t>
            </a:r>
          </a:p>
        </p:txBody>
      </p:sp>
      <p:sp>
        <p:nvSpPr>
          <p:cNvPr id="18" name="CasellaDiTesto 17">
            <a:extLst>
              <a:ext uri="{FF2B5EF4-FFF2-40B4-BE49-F238E27FC236}">
                <a16:creationId xmlns:a16="http://schemas.microsoft.com/office/drawing/2014/main" id="{72C0FA2A-1D17-4FCE-17E6-4A450B8D36DF}"/>
              </a:ext>
            </a:extLst>
          </p:cNvPr>
          <p:cNvSpPr txBox="1"/>
          <p:nvPr/>
        </p:nvSpPr>
        <p:spPr>
          <a:xfrm>
            <a:off x="573944" y="5406225"/>
            <a:ext cx="4822296" cy="230832"/>
          </a:xfrm>
          <a:prstGeom prst="rect">
            <a:avLst/>
          </a:prstGeom>
          <a:noFill/>
        </p:spPr>
        <p:txBody>
          <a:bodyPr wrap="square" rtlCol="0">
            <a:spAutoFit/>
          </a:bodyPr>
          <a:lstStyle/>
          <a:p>
            <a:pPr lvl="0">
              <a:buClr>
                <a:schemeClr val="accent1"/>
              </a:buClr>
              <a:buSzPct val="68000"/>
            </a:pPr>
            <a:r>
              <a:rPr lang="en-GB" sz="900" b="1" i="0" u="none" strike="noStrike" cap="none" baseline="0">
                <a:solidFill>
                  <a:srgbClr val="002060"/>
                </a:solidFill>
                <a:latin typeface="Verdana"/>
                <a:ea typeface="Verdana"/>
                <a:cs typeface="Verdana"/>
                <a:sym typeface="Verdana"/>
                <a:rtl val="0"/>
              </a:rPr>
              <a:t>Benchmark:  </a:t>
            </a:r>
            <a:r>
              <a:rPr lang="en-GB" sz="900" b="1" i="1" u="none" strike="noStrike" cap="none" baseline="0">
                <a:solidFill>
                  <a:srgbClr val="002060"/>
                </a:solidFill>
                <a:latin typeface="Verdana"/>
                <a:ea typeface="Verdana"/>
                <a:cs typeface="Verdana"/>
                <a:sym typeface="Verdana"/>
                <a:rtl val="0"/>
              </a:rPr>
              <a:t>4</a:t>
            </a:r>
            <a:r>
              <a:rPr lang="en-GB" sz="900" b="1" i="1">
                <a:solidFill>
                  <a:srgbClr val="002060"/>
                </a:solidFill>
                <a:latin typeface="Verdana"/>
                <a:ea typeface="Verdana"/>
                <a:cs typeface="Verdana"/>
                <a:sym typeface="Verdana"/>
                <a:rtl val="0"/>
              </a:rPr>
              <a:t>0%</a:t>
            </a:r>
            <a:r>
              <a:rPr lang="en-GB" sz="900" b="1" i="1" u="none" strike="noStrike" cap="none" baseline="0">
                <a:solidFill>
                  <a:srgbClr val="002060"/>
                </a:solidFill>
                <a:latin typeface="Verdana"/>
                <a:ea typeface="Verdana"/>
                <a:cs typeface="Verdana"/>
                <a:sym typeface="Verdana"/>
                <a:rtl val="0"/>
              </a:rPr>
              <a:t> bond; 60% equity</a:t>
            </a:r>
          </a:p>
        </p:txBody>
      </p:sp>
    </p:spTree>
    <p:extLst>
      <p:ext uri="{BB962C8B-B14F-4D97-AF65-F5344CB8AC3E}">
        <p14:creationId xmlns:p14="http://schemas.microsoft.com/office/powerpoint/2010/main" val="115462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1240256"/>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868419"/>
              <a:ext cx="6592200" cy="373973"/>
            </a:xfrm>
            <a:prstGeom prst="rect">
              <a:avLst/>
            </a:prstGeom>
            <a:noFill/>
          </p:spPr>
          <p:txBody>
            <a:bodyPr wrap="square" rtlCol="0">
              <a:spAutoFit/>
            </a:bodyPr>
            <a:lstStyle/>
            <a:p>
              <a:pPr algn="ctr"/>
              <a:r>
                <a:rPr lang="en-GB" sz="2600" b="1" dirty="0">
                  <a:solidFill>
                    <a:schemeClr val="bg1"/>
                  </a:solidFill>
                  <a:latin typeface="Verdana" panose="020B0604030504040204" pitchFamily="34" charset="0"/>
                  <a:ea typeface="Verdana" panose="020B0604030504040204" pitchFamily="34" charset="0"/>
                  <a:cs typeface="HelveticaNeueLT Std Bold"/>
                </a:rPr>
                <a:t>THE BENEFITS OF BECOMING A MEMBER</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209340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13489" y="7184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13489" y="11271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5" name="Subtitle 6">
            <a:extLst>
              <a:ext uri="{FF2B5EF4-FFF2-40B4-BE49-F238E27FC236}">
                <a16:creationId xmlns:a16="http://schemas.microsoft.com/office/drawing/2014/main" id="{014ED43D-9B07-4C8B-407C-B488B6EF5BD0}"/>
              </a:ext>
            </a:extLst>
          </p:cNvPr>
          <p:cNvSpPr txBox="1">
            <a:spLocks/>
          </p:cNvSpPr>
          <p:nvPr/>
        </p:nvSpPr>
        <p:spPr>
          <a:xfrm>
            <a:off x="3385225" y="362931"/>
            <a:ext cx="899628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rPr>
              <a:t>THE ADVANTAGES FOR THE MEMBER</a:t>
            </a:r>
          </a:p>
        </p:txBody>
      </p:sp>
      <p:pic>
        <p:nvPicPr>
          <p:cNvPr id="4" name="Immagine 3">
            <a:extLst>
              <a:ext uri="{FF2B5EF4-FFF2-40B4-BE49-F238E27FC236}">
                <a16:creationId xmlns:a16="http://schemas.microsoft.com/office/drawing/2014/main" id="{174E0D1F-D66E-D9BC-F32E-464D49B52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199D5EC6-B143-A0A0-C256-9667367674F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7" name="Freeform 11">
              <a:extLst>
                <a:ext uri="{FF2B5EF4-FFF2-40B4-BE49-F238E27FC236}">
                  <a16:creationId xmlns:a16="http://schemas.microsoft.com/office/drawing/2014/main" id="{9F165EBE-A12C-CDD3-A4A4-A6E2C8225A3C}"/>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AAB945E4-A7F9-4D02-7B94-D320DCAF81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F5485412-34E0-A568-3D1C-ECB773B1D948}"/>
              </a:ext>
            </a:extLst>
          </p:cNvPr>
          <p:cNvGrpSpPr/>
          <p:nvPr/>
        </p:nvGrpSpPr>
        <p:grpSpPr>
          <a:xfrm>
            <a:off x="10233061" y="4489807"/>
            <a:ext cx="1905093" cy="2318570"/>
            <a:chOff x="3655211" y="227910"/>
            <a:chExt cx="5612614" cy="8538607"/>
          </a:xfrm>
        </p:grpSpPr>
        <p:sp>
          <p:nvSpPr>
            <p:cNvPr id="10" name="Freeform 5">
              <a:extLst>
                <a:ext uri="{FF2B5EF4-FFF2-40B4-BE49-F238E27FC236}">
                  <a16:creationId xmlns:a16="http://schemas.microsoft.com/office/drawing/2014/main" id="{5627258E-485C-7D9A-5321-E131B96F0E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2A8450F-B5FB-6DD3-0402-C247A95DBB7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3" name="CasellaDiTesto 2">
            <a:extLst>
              <a:ext uri="{FF2B5EF4-FFF2-40B4-BE49-F238E27FC236}">
                <a16:creationId xmlns:a16="http://schemas.microsoft.com/office/drawing/2014/main" id="{33801C51-C32F-78C4-33E0-E92F7FEB7BAC}"/>
              </a:ext>
            </a:extLst>
          </p:cNvPr>
          <p:cNvSpPr txBox="1"/>
          <p:nvPr/>
        </p:nvSpPr>
        <p:spPr>
          <a:xfrm>
            <a:off x="812481" y="593671"/>
            <a:ext cx="10832630" cy="6866495"/>
          </a:xfrm>
          <a:prstGeom prst="rect">
            <a:avLst/>
          </a:prstGeom>
          <a:noFill/>
        </p:spPr>
        <p:txBody>
          <a:bodyPr wrap="square" rtlCol="0">
            <a:spAutoFit/>
          </a:bodyPr>
          <a:lstStyle/>
          <a:p>
            <a:pPr>
              <a:lnSpc>
                <a:spcPct val="120000"/>
              </a:lnSpc>
            </a:pPr>
            <a:endParaRPr lang="it-IT"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buFont typeface="Wingdings" panose="05000000000000000000" pitchFamily="2" charset="2"/>
              <a:buChar char="q"/>
            </a:pP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The </a:t>
            </a: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deductibility from income </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up to the value of € 5,164.57 of contributions paid (by the company, the member and any additional contributions)</a:t>
            </a:r>
          </a:p>
          <a:p>
            <a:pPr algn="just">
              <a:lnSpc>
                <a:spcPct val="150000"/>
              </a:lnSpc>
            </a:pPr>
            <a:r>
              <a:rPr lang="en-GB" b="1">
                <a:solidFill>
                  <a:srgbClr val="FF9900"/>
                </a:solidFill>
                <a:latin typeface="Verdana" panose="020B0604030504040204" pitchFamily="34" charset="0"/>
                <a:ea typeface="Verdana" panose="020B0604030504040204" pitchFamily="34" charset="0"/>
                <a:cs typeface="Verdana" panose="020B0604030504040204" pitchFamily="34" charset="0"/>
              </a:rPr>
              <a:t>NOTE: The tax saving is immediate as it is recognised directly on the payslip</a:t>
            </a:r>
          </a:p>
          <a:p>
            <a:pPr algn="just">
              <a:lnSpc>
                <a:spcPct val="150000"/>
              </a:lnSpc>
              <a:buFont typeface="Wingdings" panose="05000000000000000000" pitchFamily="2" charset="2"/>
              <a:buChar char="q"/>
            </a:pP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The </a:t>
            </a: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employer's contribution</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when activating employer contribution</a:t>
            </a:r>
          </a:p>
          <a:p>
            <a:pPr marL="243411" indent="-243411" algn="just">
              <a:lnSpc>
                <a:spcPct val="150000"/>
              </a:lnSpc>
              <a:buFont typeface="Wingdings" panose="05000000000000000000" pitchFamily="2" charset="2"/>
              <a:buChar char="q"/>
            </a:pP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preferential taxation at a rate of 20% of the returns (except for government bonds where taxation remains at 12.5%)</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obtained from the management of the accumulated capital. This is a lower rate than that applied on financial investments (26%)</a:t>
            </a:r>
          </a:p>
          <a:p>
            <a:pPr marL="243411" indent="-243411" algn="just">
              <a:lnSpc>
                <a:spcPct val="150000"/>
              </a:lnSpc>
              <a:buFont typeface="Wingdings" panose="05000000000000000000" pitchFamily="2" charset="2"/>
              <a:buChar char="q"/>
            </a:pP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Favourable tax regime on benefits</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paid after 1 January 2007. The previous tax regulations will continue to apply to the portion of the benefit corresponding to the amount accrued up to 31 December 2006.</a:t>
            </a:r>
          </a:p>
          <a:p>
            <a:pPr marL="243411" indent="-243411" algn="just">
              <a:lnSpc>
                <a:spcPct val="150000"/>
              </a:lnSpc>
              <a:buFont typeface="Wingdings" panose="05000000000000000000" pitchFamily="2" charset="2"/>
              <a:buChar char="q"/>
            </a:pP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The position </a:t>
            </a:r>
            <a:r>
              <a:rPr lang="en-GB" b="1">
                <a:solidFill>
                  <a:srgbClr val="002060"/>
                </a:solidFill>
                <a:latin typeface="Verdana" panose="020B0604030504040204" pitchFamily="34" charset="0"/>
                <a:ea typeface="Verdana" panose="020B0604030504040204" pitchFamily="34" charset="0"/>
                <a:cs typeface="Verdana" panose="020B0604030504040204" pitchFamily="34" charset="0"/>
              </a:rPr>
              <a:t>cannot be forfeited</a:t>
            </a:r>
            <a:r>
              <a:rPr lang="en-GB">
                <a:solidFill>
                  <a:srgbClr val="002060"/>
                </a:solidFill>
                <a:latin typeface="Verdana" panose="020B0604030504040204" pitchFamily="34" charset="0"/>
                <a:ea typeface="Verdana" panose="020B0604030504040204" pitchFamily="34" charset="0"/>
                <a:cs typeface="Verdana" panose="020B0604030504040204" pitchFamily="34" charset="0"/>
              </a:rPr>
              <a:t> during the accumulation phase</a:t>
            </a:r>
          </a:p>
          <a:p>
            <a:pPr algn="just">
              <a:lnSpc>
                <a:spcPct val="150000"/>
              </a:lnSpc>
              <a:buFont typeface="Wingdings" panose="05000000000000000000" pitchFamily="2" charset="2"/>
              <a:buChar char="q"/>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lgn="just">
              <a:buClr>
                <a:schemeClr val="accent1"/>
              </a:buClr>
              <a:buSzPct val="133280"/>
            </a:pPr>
            <a:endParaRPr lang="it-IT" sz="1600" b="1" dirty="0">
              <a:solidFill>
                <a:srgbClr val="003366"/>
              </a:solidFill>
              <a:latin typeface="Verdana"/>
              <a:ea typeface="Verdana"/>
              <a:cs typeface="Verdana"/>
              <a:sym typeface="Verdana"/>
              <a:rtl val="0"/>
            </a:endParaRPr>
          </a:p>
        </p:txBody>
      </p:sp>
    </p:spTree>
    <p:extLst>
      <p:ext uri="{BB962C8B-B14F-4D97-AF65-F5344CB8AC3E}">
        <p14:creationId xmlns:p14="http://schemas.microsoft.com/office/powerpoint/2010/main" val="350079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13489" y="60667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13489" y="11271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5" name="Subtitle 6">
            <a:extLst>
              <a:ext uri="{FF2B5EF4-FFF2-40B4-BE49-F238E27FC236}">
                <a16:creationId xmlns:a16="http://schemas.microsoft.com/office/drawing/2014/main" id="{014ED43D-9B07-4C8B-407C-B488B6EF5BD0}"/>
              </a:ext>
            </a:extLst>
          </p:cNvPr>
          <p:cNvSpPr txBox="1">
            <a:spLocks/>
          </p:cNvSpPr>
          <p:nvPr/>
        </p:nvSpPr>
        <p:spPr>
          <a:xfrm>
            <a:off x="2208469" y="312478"/>
            <a:ext cx="899628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rPr>
              <a:t>ADVANTAGES FOR THE EMPLOYER</a:t>
            </a:r>
          </a:p>
        </p:txBody>
      </p:sp>
      <p:pic>
        <p:nvPicPr>
          <p:cNvPr id="4" name="Immagine 3">
            <a:extLst>
              <a:ext uri="{FF2B5EF4-FFF2-40B4-BE49-F238E27FC236}">
                <a16:creationId xmlns:a16="http://schemas.microsoft.com/office/drawing/2014/main" id="{174E0D1F-D66E-D9BC-F32E-464D49B52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199D5EC6-B143-A0A0-C256-9667367674F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7" name="Freeform 11">
              <a:extLst>
                <a:ext uri="{FF2B5EF4-FFF2-40B4-BE49-F238E27FC236}">
                  <a16:creationId xmlns:a16="http://schemas.microsoft.com/office/drawing/2014/main" id="{9F165EBE-A12C-CDD3-A4A4-A6E2C8225A3C}"/>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AAB945E4-A7F9-4D02-7B94-D320DCAF81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F5485412-34E0-A568-3D1C-ECB773B1D948}"/>
              </a:ext>
            </a:extLst>
          </p:cNvPr>
          <p:cNvGrpSpPr/>
          <p:nvPr/>
        </p:nvGrpSpPr>
        <p:grpSpPr>
          <a:xfrm>
            <a:off x="9815209" y="3838651"/>
            <a:ext cx="2322945" cy="2969726"/>
            <a:chOff x="3655211" y="227910"/>
            <a:chExt cx="5612614" cy="8538607"/>
          </a:xfrm>
        </p:grpSpPr>
        <p:sp>
          <p:nvSpPr>
            <p:cNvPr id="10" name="Freeform 5">
              <a:extLst>
                <a:ext uri="{FF2B5EF4-FFF2-40B4-BE49-F238E27FC236}">
                  <a16:creationId xmlns:a16="http://schemas.microsoft.com/office/drawing/2014/main" id="{5627258E-485C-7D9A-5321-E131B96F0E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2A8450F-B5FB-6DD3-0402-C247A95DBB7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 name="CasellaDiTesto 1">
            <a:extLst>
              <a:ext uri="{FF2B5EF4-FFF2-40B4-BE49-F238E27FC236}">
                <a16:creationId xmlns:a16="http://schemas.microsoft.com/office/drawing/2014/main" id="{50FE241A-3504-105C-14D0-73A7B180D949}"/>
              </a:ext>
            </a:extLst>
          </p:cNvPr>
          <p:cNvSpPr txBox="1"/>
          <p:nvPr/>
        </p:nvSpPr>
        <p:spPr>
          <a:xfrm>
            <a:off x="353713" y="959377"/>
            <a:ext cx="10420566" cy="5586145"/>
          </a:xfrm>
          <a:prstGeom prst="rect">
            <a:avLst/>
          </a:prstGeom>
          <a:noFill/>
        </p:spPr>
        <p:txBody>
          <a:bodyPr wrap="square" rtlCol="0">
            <a:spAutoFit/>
          </a:bodyPr>
          <a:lstStyle/>
          <a:p>
            <a:r>
              <a:rPr lang="en-GB" sz="1700" dirty="0">
                <a:solidFill>
                  <a:srgbClr val="002060"/>
                </a:solidFill>
                <a:latin typeface="Verdana" panose="020B0604030504040204" pitchFamily="34" charset="0"/>
                <a:ea typeface="Verdana" panose="020B0604030504040204" pitchFamily="34" charset="0"/>
              </a:rPr>
              <a:t>Ministerial Decree 252/2005 provides for the following measures designed to make the loss of severance pay transferred to supplementary pension schemes less costly </a:t>
            </a:r>
          </a:p>
          <a:p>
            <a:endParaRPr lang="it-IT"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payment of only the 10% solidarity </a:t>
            </a:r>
            <a:r>
              <a:rPr lang="en-GB" sz="1700" dirty="0">
                <a:solidFill>
                  <a:srgbClr val="002060"/>
                </a:solidFill>
                <a:latin typeface="Verdana" panose="020B0604030504040204" pitchFamily="34" charset="0"/>
                <a:ea typeface="Verdana" panose="020B0604030504040204" pitchFamily="34" charset="0"/>
                <a:cs typeface="Verdana" panose="020B0604030504040204" pitchFamily="34" charset="0"/>
              </a:rPr>
              <a:t>contribution instead of the 23.81% social security contribution on the amounts/contributions paid to the Fund</a:t>
            </a:r>
          </a:p>
          <a:p>
            <a:endParaRPr lang="it-IT"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deductibility of employer contributions from business income </a:t>
            </a:r>
          </a:p>
          <a:p>
            <a:endParaRPr lang="it-IT" sz="1700" dirty="0">
              <a:solidFill>
                <a:srgbClr val="002060"/>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cancellation of the contribution to the severance pay guarantee fund at the Italian National Social Security Institute</a:t>
            </a:r>
            <a:r>
              <a:rPr lang="en-GB" sz="1700" dirty="0">
                <a:solidFill>
                  <a:srgbClr val="002060"/>
                </a:solidFill>
                <a:latin typeface="Verdana" panose="020B0604030504040204" pitchFamily="34" charset="0"/>
                <a:ea typeface="Verdana" panose="020B0604030504040204" pitchFamily="34" charset="0"/>
                <a:cs typeface="Verdana" panose="020B0604030504040204" pitchFamily="34" charset="0"/>
              </a:rPr>
              <a:t> (0.20% of the employee's annual taxable salary)</a:t>
            </a:r>
          </a:p>
          <a:p>
            <a:endParaRPr lang="it-IT"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deductibility (Corporate Income Tax) from business income </a:t>
            </a:r>
            <a:r>
              <a:rPr lang="en-GB" sz="1700" dirty="0">
                <a:solidFill>
                  <a:srgbClr val="002060"/>
                </a:solidFill>
                <a:latin typeface="Verdana" panose="020B0604030504040204" pitchFamily="34" charset="0"/>
                <a:ea typeface="Verdana" panose="020B0604030504040204" pitchFamily="34" charset="0"/>
                <a:cs typeface="Verdana" panose="020B0604030504040204" pitchFamily="34" charset="0"/>
              </a:rPr>
              <a:t>of a portion of the severance pay allocated to supplementary pensions to the extent of 4% of the annual severance pay if the company has at least 50 employees, 6% if it has less than 50 employees</a:t>
            </a:r>
          </a:p>
          <a:p>
            <a:endParaRPr lang="it-IT" sz="17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rPr>
              <a:t>reduction of labour costs on social contributions (so-called contingent liabilities) related to transferred severance pay flow: </a:t>
            </a:r>
            <a:r>
              <a:rPr lang="en-GB" sz="1700" dirty="0">
                <a:solidFill>
                  <a:srgbClr val="002060"/>
                </a:solidFill>
                <a:latin typeface="Verdana" panose="020B0604030504040204" pitchFamily="34" charset="0"/>
                <a:ea typeface="Verdana" panose="020B0604030504040204" pitchFamily="34" charset="0"/>
              </a:rPr>
              <a:t>from 2014 on, this is 0.28</a:t>
            </a:r>
          </a:p>
          <a:p>
            <a:endParaRPr lang="it-IT"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en-GB" sz="1700" b="1" dirty="0">
                <a:solidFill>
                  <a:srgbClr val="002060"/>
                </a:solidFill>
                <a:latin typeface="Verdana" panose="020B0604030504040204" pitchFamily="34" charset="0"/>
                <a:ea typeface="Verdana" panose="020B0604030504040204" pitchFamily="34" charset="0"/>
                <a:cs typeface="Verdana" panose="020B0604030504040204" pitchFamily="34" charset="0"/>
              </a:rPr>
              <a:t>exemption from the obligation to revalue the severance pay </a:t>
            </a:r>
            <a:r>
              <a:rPr lang="en-GB" sz="1700" dirty="0">
                <a:solidFill>
                  <a:srgbClr val="002060"/>
                </a:solidFill>
                <a:latin typeface="Verdana" panose="020B0604030504040204" pitchFamily="34" charset="0"/>
                <a:ea typeface="Verdana" panose="020B0604030504040204" pitchFamily="34" charset="0"/>
                <a:cs typeface="Verdana" panose="020B0604030504040204" pitchFamily="34" charset="0"/>
              </a:rPr>
              <a:t>allocated to the pension fund (1.5+75% of inflation)</a:t>
            </a:r>
          </a:p>
          <a:p>
            <a:r>
              <a:rPr lang="en-GB" sz="1700" dirty="0">
                <a:solidFill>
                  <a:srgbClr val="002060"/>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32752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704156" y="307304"/>
            <a:ext cx="9227784"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anose="020B0604030504040204" pitchFamily="34" charset="0"/>
                <a:ea typeface="Verdana" panose="020B0604030504040204" pitchFamily="34" charset="0"/>
                <a:cs typeface="Arial"/>
              </a:rPr>
              <a:t>                              THE BENEFITS FOR THE EMPLOYEE</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375697" y="77946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386944" y="30730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4" name="Immagine 3">
            <a:extLst>
              <a:ext uri="{FF2B5EF4-FFF2-40B4-BE49-F238E27FC236}">
                <a16:creationId xmlns:a16="http://schemas.microsoft.com/office/drawing/2014/main" id="{64989741-9D73-2416-925D-72DAB2CD4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9975FFB3-AA04-43C5-B232-4A100639CC18}"/>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9D4D193B-AC6E-0920-FEDA-938C53C8B04E}"/>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3DA4F800-ED6C-3B83-E9F0-079E456321C8}"/>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10" name="Group 6">
            <a:extLst>
              <a:ext uri="{FF2B5EF4-FFF2-40B4-BE49-F238E27FC236}">
                <a16:creationId xmlns:a16="http://schemas.microsoft.com/office/drawing/2014/main" id="{35406F1C-57F3-C3CF-3BC9-C52E497F9A32}"/>
              </a:ext>
            </a:extLst>
          </p:cNvPr>
          <p:cNvGrpSpPr/>
          <p:nvPr/>
        </p:nvGrpSpPr>
        <p:grpSpPr>
          <a:xfrm>
            <a:off x="9815209" y="3838651"/>
            <a:ext cx="2322945" cy="2969726"/>
            <a:chOff x="3655211" y="227910"/>
            <a:chExt cx="5612614" cy="8538607"/>
          </a:xfrm>
        </p:grpSpPr>
        <p:sp>
          <p:nvSpPr>
            <p:cNvPr id="11" name="Freeform 5">
              <a:extLst>
                <a:ext uri="{FF2B5EF4-FFF2-40B4-BE49-F238E27FC236}">
                  <a16:creationId xmlns:a16="http://schemas.microsoft.com/office/drawing/2014/main" id="{538B2F6C-1940-9AE0-5207-74CBD2F585B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A774CD2A-A5F1-749F-F3C4-4AF38727F084}"/>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3" name="Immagine 2">
            <a:extLst>
              <a:ext uri="{FF2B5EF4-FFF2-40B4-BE49-F238E27FC236}">
                <a16:creationId xmlns:a16="http://schemas.microsoft.com/office/drawing/2014/main" id="{D1B2EB2C-86F6-9D8B-313E-E8C500BAA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721" y="943330"/>
            <a:ext cx="9647557" cy="5638308"/>
          </a:xfrm>
          <a:prstGeom prst="rect">
            <a:avLst/>
          </a:prstGeom>
        </p:spPr>
      </p:pic>
    </p:spTree>
    <p:extLst>
      <p:ext uri="{BB962C8B-B14F-4D97-AF65-F5344CB8AC3E}">
        <p14:creationId xmlns:p14="http://schemas.microsoft.com/office/powerpoint/2010/main" val="412687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640673" y="4434624"/>
            <a:ext cx="7388544" cy="857223"/>
            <a:chOff x="2906568" y="4826730"/>
            <a:chExt cx="6592200" cy="650995"/>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906568" y="4826730"/>
              <a:ext cx="6592200" cy="397345"/>
            </a:xfrm>
            <a:prstGeom prst="rect">
              <a:avLst/>
            </a:prstGeom>
            <a:noFill/>
          </p:spPr>
          <p:txBody>
            <a:bodyPr wrap="square" rtlCol="0">
              <a:spAutoFit/>
            </a:bodyPr>
            <a:lstStyle/>
            <a:p>
              <a:pPr algn="ctr"/>
              <a:r>
                <a:rPr lang="en-GB" sz="2800" b="1">
                  <a:solidFill>
                    <a:schemeClr val="bg1"/>
                  </a:solidFill>
                  <a:latin typeface="Verdana" panose="020B0604030504040204" pitchFamily="34" charset="0"/>
                  <a:ea typeface="Verdana" panose="020B0604030504040204" pitchFamily="34" charset="0"/>
                  <a:cs typeface="HelveticaNeueLT Std Bold"/>
                </a:rPr>
                <a:t>WHO CAN JOIN</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1645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436945" y="328970"/>
            <a:ext cx="6111122"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endParaRPr lang="en-US" sz="2400" b="1" dirty="0">
              <a:solidFill>
                <a:srgbClr val="F79646"/>
              </a:solidFill>
              <a:latin typeface="Verdana" panose="020B0604030504040204" pitchFamily="34" charset="0"/>
              <a:ea typeface="Verdana" panose="020B0604030504040204" pitchFamily="34" charset="0"/>
              <a:cs typeface="Arial"/>
            </a:endParaRP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9" name="CasellaDiTesto 8">
            <a:extLst>
              <a:ext uri="{FF2B5EF4-FFF2-40B4-BE49-F238E27FC236}">
                <a16:creationId xmlns:a16="http://schemas.microsoft.com/office/drawing/2014/main" id="{79A65BA7-231D-2A69-6F02-88DD9E466832}"/>
              </a:ext>
            </a:extLst>
          </p:cNvPr>
          <p:cNvSpPr txBox="1"/>
          <p:nvPr/>
        </p:nvSpPr>
        <p:spPr>
          <a:xfrm>
            <a:off x="447472" y="1263557"/>
            <a:ext cx="10710154" cy="3080395"/>
          </a:xfrm>
          <a:prstGeom prst="rect">
            <a:avLst/>
          </a:prstGeom>
          <a:noFill/>
        </p:spPr>
        <p:txBody>
          <a:bodyPr wrap="square">
            <a:spAutoFit/>
          </a:bodyPr>
          <a:lstStyle/>
          <a:p>
            <a:pPr marL="285750" lvl="0" indent="-285750" algn="just">
              <a:buClr>
                <a:schemeClr val="accent1"/>
              </a:buClr>
              <a:buSzPct val="133280"/>
              <a:buFont typeface="Wingdings" panose="05000000000000000000" pitchFamily="2" charset="2"/>
              <a:buChar char="§"/>
            </a:pPr>
            <a:r>
              <a:rPr lang="en-GB" b="1" dirty="0">
                <a:solidFill>
                  <a:srgbClr val="003366"/>
                </a:solidFill>
                <a:latin typeface="Verdana"/>
                <a:ea typeface="Verdana"/>
                <a:rtl val="0"/>
              </a:rPr>
              <a:t>PERMANENT EMPLOYEES (full-time/part-time)</a:t>
            </a:r>
          </a:p>
          <a:p>
            <a:pPr lvl="0" algn="just">
              <a:buClr>
                <a:schemeClr val="accent1"/>
              </a:buClr>
              <a:buSzPct val="133280"/>
            </a:pPr>
            <a:endParaRPr lang="it-IT" b="1" dirty="0">
              <a:solidFill>
                <a:srgbClr val="003366"/>
              </a:solidFill>
              <a:latin typeface="Verdana"/>
              <a:ea typeface="Verdana"/>
              <a:rtl val="0"/>
            </a:endParaRPr>
          </a:p>
          <a:p>
            <a:pPr marL="285750" lvl="0" indent="-285750" algn="just">
              <a:buClr>
                <a:schemeClr val="accent1"/>
              </a:buClr>
              <a:buSzPct val="133280"/>
              <a:buFont typeface="Wingdings" panose="05000000000000000000" pitchFamily="2" charset="2"/>
              <a:buChar char="§"/>
            </a:pPr>
            <a:r>
              <a:rPr lang="en-GB" b="1" dirty="0">
                <a:solidFill>
                  <a:srgbClr val="003366"/>
                </a:solidFill>
                <a:latin typeface="Verdana"/>
                <a:ea typeface="Verdana"/>
                <a:rtl val="0"/>
              </a:rPr>
              <a:t>TEMPORARY EMPLOYEES </a:t>
            </a:r>
          </a:p>
          <a:p>
            <a:pPr lvl="0" algn="just">
              <a:buClr>
                <a:schemeClr val="accent1"/>
              </a:buClr>
              <a:buSzPct val="133280"/>
            </a:pPr>
            <a:endParaRPr lang="it-IT" b="1" dirty="0">
              <a:solidFill>
                <a:srgbClr val="003366"/>
              </a:solidFill>
              <a:latin typeface="Verdana"/>
              <a:ea typeface="Verdana"/>
              <a:rtl val="0"/>
            </a:endParaRPr>
          </a:p>
          <a:p>
            <a:pPr marL="285750" lvl="0" indent="-285750" algn="just">
              <a:buClr>
                <a:schemeClr val="accent1"/>
              </a:buClr>
              <a:buSzPct val="133280"/>
              <a:buFont typeface="Wingdings" panose="05000000000000000000" pitchFamily="2" charset="2"/>
              <a:buChar char="§"/>
            </a:pPr>
            <a:r>
              <a:rPr lang="en-GB" b="1" dirty="0">
                <a:solidFill>
                  <a:srgbClr val="003366"/>
                </a:solidFill>
                <a:latin typeface="Verdana"/>
                <a:ea typeface="Verdana"/>
                <a:rtl val="0"/>
              </a:rPr>
              <a:t>EMPLOYEES WITH LEASING CONTRACTS</a:t>
            </a:r>
          </a:p>
          <a:p>
            <a:pPr marL="285750" lvl="0" indent="-285750" algn="just">
              <a:buClr>
                <a:schemeClr val="accent1"/>
              </a:buClr>
              <a:buSzPct val="133280"/>
              <a:buFont typeface="Wingdings" panose="05000000000000000000" pitchFamily="2" charset="2"/>
              <a:buChar char="§"/>
            </a:pPr>
            <a:endParaRPr lang="it-IT" b="1" dirty="0">
              <a:solidFill>
                <a:srgbClr val="003366"/>
              </a:solidFill>
              <a:latin typeface="Verdana"/>
              <a:ea typeface="Verdana"/>
              <a:rtl val="0"/>
            </a:endParaRPr>
          </a:p>
          <a:p>
            <a:pPr marL="285750" lvl="0" indent="-285750" algn="just">
              <a:buClr>
                <a:schemeClr val="accent1"/>
              </a:buClr>
              <a:buSzPct val="133280"/>
              <a:buFont typeface="Wingdings" panose="05000000000000000000" pitchFamily="2" charset="2"/>
              <a:buChar char="§"/>
            </a:pPr>
            <a:r>
              <a:rPr lang="en-GB" b="1" dirty="0">
                <a:solidFill>
                  <a:srgbClr val="003366"/>
                </a:solidFill>
                <a:latin typeface="Verdana"/>
                <a:ea typeface="Verdana"/>
                <a:rtl val="0"/>
              </a:rPr>
              <a:t>APPRENTICES with Tertiary and Tourism Collective Labour Agreements</a:t>
            </a:r>
          </a:p>
          <a:p>
            <a:pPr lvl="0" algn="just">
              <a:buClr>
                <a:schemeClr val="accent1"/>
              </a:buClr>
              <a:buSzPct val="133280"/>
            </a:pPr>
            <a:endParaRPr lang="it-IT" sz="800" b="1" dirty="0">
              <a:solidFill>
                <a:srgbClr val="003366"/>
              </a:solidFill>
              <a:latin typeface="Verdana"/>
              <a:ea typeface="Verdana"/>
              <a:rtl val="0"/>
            </a:endParaRPr>
          </a:p>
          <a:p>
            <a:pPr lvl="0" algn="just">
              <a:lnSpc>
                <a:spcPct val="150000"/>
              </a:lnSpc>
              <a:buClr>
                <a:schemeClr val="accent1"/>
              </a:buClr>
              <a:buSzPct val="133280"/>
            </a:pPr>
            <a:r>
              <a:rPr lang="en-GB" sz="1400" b="1" dirty="0">
                <a:solidFill>
                  <a:srgbClr val="002060"/>
                </a:solidFill>
                <a:latin typeface="Verdana"/>
                <a:ea typeface="Verdana"/>
                <a:rtl val="0"/>
              </a:rPr>
              <a:t>Employees who are covered by one of the reference national collective labour agreements signed by the founding parties of </a:t>
            </a:r>
            <a:r>
              <a:rPr lang="en-GB" sz="1400" b="1" dirty="0" err="1">
                <a:solidFill>
                  <a:srgbClr val="002060"/>
                </a:solidFill>
                <a:latin typeface="Verdana"/>
                <a:ea typeface="Verdana"/>
                <a:rtl val="0"/>
              </a:rPr>
              <a:t>Fon.Te</a:t>
            </a:r>
            <a:r>
              <a:rPr lang="en-GB" sz="1400" b="1" dirty="0">
                <a:solidFill>
                  <a:srgbClr val="002060"/>
                </a:solidFill>
                <a:latin typeface="Verdana"/>
                <a:ea typeface="Verdana"/>
                <a:rtl val="0"/>
              </a:rPr>
              <a:t>. or by the reference federations, employees of related sectors, employees resulting from merger/membership agreements </a:t>
            </a:r>
            <a:r>
              <a:rPr lang="en-GB" sz="1400" b="1" dirty="0">
                <a:solidFill>
                  <a:srgbClr val="EB6F09"/>
                </a:solidFill>
                <a:latin typeface="Verdana"/>
                <a:ea typeface="Verdana"/>
                <a:rtl val="0"/>
              </a:rPr>
              <a:t>(</a:t>
            </a:r>
            <a:r>
              <a:rPr lang="en-GB" sz="1400" b="1" dirty="0">
                <a:solidFill>
                  <a:srgbClr val="EB6F09"/>
                </a:solidFill>
                <a:latin typeface="Verdana"/>
                <a:ea typeface="Verdana"/>
              </a:rPr>
              <a:t>ATTACHED TO THE INFORMATION NOTE</a:t>
            </a:r>
            <a:r>
              <a:rPr lang="en-GB" sz="1400" b="1" dirty="0">
                <a:solidFill>
                  <a:srgbClr val="EB6F09"/>
                </a:solidFill>
                <a:latin typeface="Verdana"/>
                <a:ea typeface="Verdana"/>
                <a:rtl val="0"/>
              </a:rPr>
              <a:t>)</a:t>
            </a:r>
          </a:p>
        </p:txBody>
      </p:sp>
      <p:sp>
        <p:nvSpPr>
          <p:cNvPr id="16" name="CasellaDiTesto 15">
            <a:extLst>
              <a:ext uri="{FF2B5EF4-FFF2-40B4-BE49-F238E27FC236}">
                <a16:creationId xmlns:a16="http://schemas.microsoft.com/office/drawing/2014/main" id="{21710C0B-F49D-C501-35A1-F685E5566ECE}"/>
              </a:ext>
            </a:extLst>
          </p:cNvPr>
          <p:cNvSpPr txBox="1"/>
          <p:nvPr/>
        </p:nvSpPr>
        <p:spPr>
          <a:xfrm>
            <a:off x="2643933" y="325255"/>
            <a:ext cx="7234947" cy="400110"/>
          </a:xfrm>
          <a:prstGeom prst="rect">
            <a:avLst/>
          </a:prstGeom>
          <a:noFill/>
        </p:spPr>
        <p:txBody>
          <a:bodyPr wrap="square">
            <a:spAutoFit/>
          </a:bodyPr>
          <a:lstStyle/>
          <a:p>
            <a:r>
              <a:rPr lang="en-GB" sz="2000" b="1">
                <a:solidFill>
                  <a:srgbClr val="FF9900"/>
                </a:solidFill>
                <a:latin typeface="Verdana" panose="020B0604030504040204" pitchFamily="34" charset="0"/>
                <a:ea typeface="Verdana" panose="020B0604030504040204" pitchFamily="34" charset="0"/>
                <a:cs typeface="Arial"/>
                <a:sym typeface="Verdana"/>
                <a:rtl val="0"/>
              </a:rPr>
              <a:t>WHO CAN JOIN/EMPLOYEES </a:t>
            </a:r>
          </a:p>
        </p:txBody>
      </p:sp>
      <p:sp>
        <p:nvSpPr>
          <p:cNvPr id="17" name="Rettangolo 16">
            <a:extLst>
              <a:ext uri="{FF2B5EF4-FFF2-40B4-BE49-F238E27FC236}">
                <a16:creationId xmlns:a16="http://schemas.microsoft.com/office/drawing/2014/main" id="{7BAF8AEE-AE9B-96C7-3EF1-47B73938386C}"/>
              </a:ext>
            </a:extLst>
          </p:cNvPr>
          <p:cNvSpPr/>
          <p:nvPr/>
        </p:nvSpPr>
        <p:spPr>
          <a:xfrm>
            <a:off x="475751" y="5289586"/>
            <a:ext cx="93759" cy="85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41FC55CB-E077-EE23-2605-62ACA02E24B0}"/>
              </a:ext>
            </a:extLst>
          </p:cNvPr>
          <p:cNvSpPr txBox="1"/>
          <p:nvPr/>
        </p:nvSpPr>
        <p:spPr>
          <a:xfrm>
            <a:off x="569510" y="5107047"/>
            <a:ext cx="8555034" cy="824265"/>
          </a:xfrm>
          <a:prstGeom prst="rect">
            <a:avLst/>
          </a:prstGeom>
          <a:noFill/>
        </p:spPr>
        <p:txBody>
          <a:bodyPr wrap="square" rtlCol="0">
            <a:spAutoFit/>
          </a:bodyPr>
          <a:lstStyle/>
          <a:p>
            <a:pPr>
              <a:lnSpc>
                <a:spcPct val="150000"/>
              </a:lnSpc>
            </a:pPr>
            <a:r>
              <a:rPr lang="en-GB" sz="1700" b="1" i="0" dirty="0">
                <a:solidFill>
                  <a:srgbClr val="EB6F09"/>
                </a:solidFill>
                <a:effectLst/>
                <a:latin typeface="Verdana" panose="020B0604030504040204" pitchFamily="34" charset="0"/>
                <a:ea typeface="Verdana" panose="020B0604030504040204" pitchFamily="34" charset="0"/>
              </a:rPr>
              <a:t>Persons who are fiscally dependent on the member employees may also enrol in </a:t>
            </a:r>
            <a:r>
              <a:rPr lang="en-GB" sz="1700" b="1" i="0" dirty="0" err="1">
                <a:solidFill>
                  <a:srgbClr val="EB6F09"/>
                </a:solidFill>
                <a:effectLst/>
                <a:latin typeface="Verdana" panose="020B0604030504040204" pitchFamily="34" charset="0"/>
                <a:ea typeface="Verdana" panose="020B0604030504040204" pitchFamily="34" charset="0"/>
              </a:rPr>
              <a:t>Fon.Te</a:t>
            </a:r>
            <a:r>
              <a:rPr lang="en-GB" sz="1700" b="1" i="0" dirty="0">
                <a:solidFill>
                  <a:srgbClr val="EB6F09"/>
                </a:solidFill>
                <a:effectLst/>
                <a:latin typeface="Verdana" panose="020B0604030504040204" pitchFamily="34" charset="0"/>
                <a:ea typeface="Verdana" panose="020B0604030504040204" pitchFamily="34" charset="0"/>
              </a:rPr>
              <a:t>.        </a:t>
            </a:r>
            <a:r>
              <a:rPr lang="en-GB" sz="1700" b="1" i="0" dirty="0">
                <a:solidFill>
                  <a:srgbClr val="EB6F09"/>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Tax dependent membership form</a:t>
            </a:r>
            <a:endParaRPr lang="en-GB" sz="1700" b="1" i="0" dirty="0">
              <a:solidFill>
                <a:srgbClr val="EB6F09"/>
              </a:solidFill>
              <a:effectLst/>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endParaRPr>
          </a:p>
        </p:txBody>
      </p:sp>
      <p:sp>
        <p:nvSpPr>
          <p:cNvPr id="6" name="Freccia a destra 5">
            <a:extLst>
              <a:ext uri="{FF2B5EF4-FFF2-40B4-BE49-F238E27FC236}">
                <a16:creationId xmlns:a16="http://schemas.microsoft.com/office/drawing/2014/main" id="{743C5F2D-044B-B184-C02C-934DA1572F3A}"/>
              </a:ext>
            </a:extLst>
          </p:cNvPr>
          <p:cNvSpPr/>
          <p:nvPr/>
        </p:nvSpPr>
        <p:spPr>
          <a:xfrm>
            <a:off x="3227800" y="5672687"/>
            <a:ext cx="418290" cy="1837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254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576376"/>
            <a:ext cx="261674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endParaRPr lang="en-US" sz="2133" b="1" dirty="0">
              <a:solidFill>
                <a:srgbClr val="F79646"/>
              </a:solidFill>
              <a:latin typeface="Verdana" panose="020B0604030504040204" pitchFamily="34" charset="0"/>
              <a:ea typeface="Verdana" panose="020B0604030504040204" pitchFamily="34" charset="0"/>
              <a:cs typeface="Arial"/>
            </a:endParaRP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pic>
        <p:nvPicPr>
          <p:cNvPr id="6" name="Immagine 5">
            <a:extLst>
              <a:ext uri="{FF2B5EF4-FFF2-40B4-BE49-F238E27FC236}">
                <a16:creationId xmlns:a16="http://schemas.microsoft.com/office/drawing/2014/main" id="{7F59A97C-A755-0C8F-0F03-8592FEDB6B0C}"/>
              </a:ext>
            </a:extLst>
          </p:cNvPr>
          <p:cNvPicPr>
            <a:picLocks noChangeAspect="1"/>
          </p:cNvPicPr>
          <p:nvPr/>
        </p:nvPicPr>
        <p:blipFill>
          <a:blip r:embed="rId4"/>
          <a:stretch>
            <a:fillRect/>
          </a:stretch>
        </p:blipFill>
        <p:spPr>
          <a:xfrm>
            <a:off x="749030" y="1585913"/>
            <a:ext cx="9455285" cy="4104024"/>
          </a:xfrm>
          <a:prstGeom prst="rect">
            <a:avLst/>
          </a:prstGeom>
        </p:spPr>
      </p:pic>
      <p:sp>
        <p:nvSpPr>
          <p:cNvPr id="8" name="CasellaDiTesto 7">
            <a:extLst>
              <a:ext uri="{FF2B5EF4-FFF2-40B4-BE49-F238E27FC236}">
                <a16:creationId xmlns:a16="http://schemas.microsoft.com/office/drawing/2014/main" id="{077624DB-CF5F-8594-FB1D-225E00FAB8B2}"/>
              </a:ext>
            </a:extLst>
          </p:cNvPr>
          <p:cNvSpPr txBox="1"/>
          <p:nvPr/>
        </p:nvSpPr>
        <p:spPr>
          <a:xfrm>
            <a:off x="2643933" y="325255"/>
            <a:ext cx="7234947" cy="707886"/>
          </a:xfrm>
          <a:prstGeom prst="rect">
            <a:avLst/>
          </a:prstGeom>
          <a:noFill/>
        </p:spPr>
        <p:txBody>
          <a:bodyPr wrap="square">
            <a:spAutoFit/>
          </a:bodyPr>
          <a:lstStyle/>
          <a:p>
            <a:r>
              <a:rPr lang="en-GB" sz="2000" b="1">
                <a:solidFill>
                  <a:srgbClr val="FF9900"/>
                </a:solidFill>
                <a:latin typeface="Verdana" panose="020B0604030504040204" pitchFamily="34" charset="0"/>
                <a:ea typeface="Verdana" panose="020B0604030504040204" pitchFamily="34" charset="0"/>
                <a:cs typeface="Arial"/>
                <a:sym typeface="Verdana"/>
                <a:rtl val="0"/>
              </a:rPr>
              <a:t>WHO CAN JOIN/SELF-EMPLOYED AND FREELANCE WORKERS (STARTING 1 APRIL 2022)</a:t>
            </a:r>
          </a:p>
        </p:txBody>
      </p:sp>
      <p:sp>
        <p:nvSpPr>
          <p:cNvPr id="9" name="CasellaDiTesto 8">
            <a:extLst>
              <a:ext uri="{FF2B5EF4-FFF2-40B4-BE49-F238E27FC236}">
                <a16:creationId xmlns:a16="http://schemas.microsoft.com/office/drawing/2014/main" id="{C3215AC3-2111-B6A8-C8FD-46D63EAA48C3}"/>
              </a:ext>
            </a:extLst>
          </p:cNvPr>
          <p:cNvSpPr txBox="1"/>
          <p:nvPr/>
        </p:nvSpPr>
        <p:spPr>
          <a:xfrm>
            <a:off x="1397327" y="5779303"/>
            <a:ext cx="7234947" cy="369332"/>
          </a:xfrm>
          <a:prstGeom prst="rect">
            <a:avLst/>
          </a:prstGeom>
          <a:noFill/>
        </p:spPr>
        <p:txBody>
          <a:bodyPr wrap="square">
            <a:spAutoFit/>
          </a:bodyPr>
          <a:lstStyle/>
          <a:p>
            <a:r>
              <a:rPr lang="en-GB" b="1" u="sng" dirty="0">
                <a:solidFill>
                  <a:srgbClr val="FF6600"/>
                </a:solidFill>
                <a:latin typeface="Verdana" panose="020B0604030504040204" pitchFamily="34" charset="0"/>
                <a:ea typeface="Verdana" panose="020B0604030504040204" pitchFamily="34" charset="0"/>
                <a:cs typeface="Arial"/>
                <a:sym typeface="Verdana"/>
                <a:hlinkClick r:id="rId5">
                  <a:extLst>
                    <a:ext uri="{A12FA001-AC4F-418D-AE19-62706E023703}">
                      <ahyp:hlinkClr xmlns:ahyp="http://schemas.microsoft.com/office/drawing/2018/hyperlinkcolor" val="tx"/>
                    </a:ext>
                  </a:extLst>
                </a:hlinkClick>
              </a:rPr>
              <a:t>FREELANCE MEMBERSHIP FORM</a:t>
            </a:r>
            <a:endParaRPr lang="en-GB" b="1" u="sng" dirty="0">
              <a:solidFill>
                <a:srgbClr val="FF6600"/>
              </a:solidFill>
              <a:latin typeface="Verdana" panose="020B0604030504040204" pitchFamily="34" charset="0"/>
              <a:ea typeface="Verdana" panose="020B0604030504040204" pitchFamily="34" charset="0"/>
              <a:cs typeface="Arial"/>
              <a:sym typeface="Verdana"/>
              <a:hlinkClick r:id="rId6">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04230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1804113" y="3636089"/>
            <a:ext cx="8310926" cy="1655762"/>
            <a:chOff x="2543955" y="4617005"/>
            <a:chExt cx="7050158" cy="860720"/>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543955" y="4617005"/>
              <a:ext cx="7050158" cy="724571"/>
            </a:xfrm>
            <a:prstGeom prst="rect">
              <a:avLst/>
            </a:prstGeom>
            <a:noFill/>
          </p:spPr>
          <p:txBody>
            <a:bodyPr wrap="square" rtlCol="0">
              <a:spAutoFit/>
            </a:bodyPr>
            <a:lstStyle/>
            <a:p>
              <a:pPr algn="ctr"/>
              <a:endParaRPr lang="en-US" sz="2800" b="1" spc="500" dirty="0">
                <a:solidFill>
                  <a:schemeClr val="bg1"/>
                </a:solidFill>
                <a:latin typeface="Verdana" panose="020B0604030504040204" pitchFamily="34" charset="0"/>
                <a:ea typeface="Verdana" panose="020B0604030504040204" pitchFamily="34" charset="0"/>
                <a:cs typeface="HelveticaNeueLT Std Bold"/>
              </a:endParaRPr>
            </a:p>
            <a:p>
              <a:pPr algn="ctr"/>
              <a:r>
                <a:rPr lang="en-GB" sz="2800" b="1">
                  <a:solidFill>
                    <a:schemeClr val="bg1"/>
                  </a:solidFill>
                  <a:latin typeface="Verdana" panose="020B0604030504040204" pitchFamily="34" charset="0"/>
                  <a:ea typeface="Verdana" panose="020B0604030504040204" pitchFamily="34" charset="0"/>
                  <a:cs typeface="HelveticaNeueLT Std Bold"/>
                </a:rPr>
                <a:t>MEMBERSHIP TERMS</a:t>
              </a:r>
            </a:p>
            <a:p>
              <a:pPr algn="ctr"/>
              <a:r>
                <a:rPr lang="en-GB" sz="2800" b="1">
                  <a:solidFill>
                    <a:schemeClr val="bg1"/>
                  </a:solidFill>
                  <a:latin typeface="Verdana" panose="020B0604030504040204" pitchFamily="34" charset="0"/>
                  <a:ea typeface="Verdana" panose="020B0604030504040204" pitchFamily="34" charset="0"/>
                  <a:cs typeface="HelveticaNeueLT Std Bold"/>
                </a:rPr>
                <a:t>EMPLOYEES</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56740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81C0BA71-92BA-C69F-D20B-39133F1556FA}"/>
              </a:ext>
            </a:extLst>
          </p:cNvPr>
          <p:cNvGrpSpPr/>
          <p:nvPr/>
        </p:nvGrpSpPr>
        <p:grpSpPr>
          <a:xfrm>
            <a:off x="8719091" y="3209144"/>
            <a:ext cx="3419063" cy="3599234"/>
            <a:chOff x="3655211" y="227910"/>
            <a:chExt cx="5612614" cy="8538607"/>
          </a:xfrm>
        </p:grpSpPr>
        <p:sp>
          <p:nvSpPr>
            <p:cNvPr id="14" name="Freeform 5">
              <a:extLst>
                <a:ext uri="{FF2B5EF4-FFF2-40B4-BE49-F238E27FC236}">
                  <a16:creationId xmlns:a16="http://schemas.microsoft.com/office/drawing/2014/main" id="{50645298-ADA3-617D-1B50-C5C56615CA9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5" name="Freeform 6">
              <a:extLst>
                <a:ext uri="{FF2B5EF4-FFF2-40B4-BE49-F238E27FC236}">
                  <a16:creationId xmlns:a16="http://schemas.microsoft.com/office/drawing/2014/main" id="{BCA1DBCF-EC6F-F3C2-E2C6-6764456C1FF0}"/>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79171" y="77848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47156" y="53329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4513" y="996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sp>
        <p:nvSpPr>
          <p:cNvPr id="2" name="CasellaDiTesto 1"/>
          <p:cNvSpPr txBox="1"/>
          <p:nvPr/>
        </p:nvSpPr>
        <p:spPr>
          <a:xfrm>
            <a:off x="916183" y="1466771"/>
            <a:ext cx="8808298" cy="1118319"/>
          </a:xfrm>
          <a:prstGeom prst="rect">
            <a:avLst/>
          </a:prstGeom>
          <a:noFill/>
        </p:spPr>
        <p:txBody>
          <a:bodyPr wrap="square" rtlCol="0">
            <a:spAutoFit/>
          </a:bodyPr>
          <a:lstStyle/>
          <a:p>
            <a:pPr lvl="0" algn="just">
              <a:lnSpc>
                <a:spcPct val="150000"/>
              </a:lnSpc>
              <a:buClr>
                <a:srgbClr val="003366"/>
              </a:buClr>
              <a:buSzPct val="25000"/>
            </a:pPr>
            <a:r>
              <a:rPr lang="en-GB" sz="1600" b="1">
                <a:solidFill>
                  <a:srgbClr val="003366"/>
                </a:solidFill>
                <a:latin typeface="Verdana"/>
                <a:ea typeface="Verdana"/>
                <a:cs typeface="Verdana"/>
                <a:sym typeface="Verdana"/>
                <a:rtl val="0"/>
              </a:rPr>
              <a:t>BY BECOMING A MEMBER OF FON.TE., FIRST-TIME WORKERS HIRED </a:t>
            </a:r>
            <a:r>
              <a:rPr lang="en-GB" sz="1600" b="1">
                <a:solidFill>
                  <a:srgbClr val="FF9900"/>
                </a:solidFill>
                <a:latin typeface="Verdana"/>
                <a:ea typeface="Verdana"/>
                <a:cs typeface="Verdana"/>
                <a:sym typeface="Verdana"/>
                <a:rtl val="0"/>
              </a:rPr>
              <a:t>BEFORE</a:t>
            </a:r>
            <a:r>
              <a:rPr lang="en-GB" sz="1600" b="1">
                <a:solidFill>
                  <a:srgbClr val="003366"/>
                </a:solidFill>
                <a:latin typeface="Verdana"/>
                <a:ea typeface="Verdana"/>
                <a:cs typeface="Verdana"/>
                <a:sym typeface="Verdana"/>
                <a:rtl val="0"/>
              </a:rPr>
              <a:t>  </a:t>
            </a:r>
            <a:r>
              <a:rPr lang="en-GB" sz="1600" b="1" u="sng">
                <a:solidFill>
                  <a:srgbClr val="003366"/>
                </a:solidFill>
                <a:latin typeface="Verdana"/>
                <a:ea typeface="Verdana"/>
                <a:cs typeface="Verdana"/>
                <a:sym typeface="Verdana"/>
                <a:rtl val="0"/>
              </a:rPr>
              <a:t>29.04.93</a:t>
            </a:r>
            <a:r>
              <a:rPr lang="en-GB" sz="1600" b="1">
                <a:solidFill>
                  <a:srgbClr val="003366"/>
                </a:solidFill>
                <a:latin typeface="Verdana"/>
                <a:ea typeface="Verdana"/>
                <a:cs typeface="Verdana"/>
                <a:sym typeface="Verdana"/>
                <a:rtl val="0"/>
              </a:rPr>
              <a:t>, MAY:</a:t>
            </a:r>
          </a:p>
          <a:p>
            <a:pPr lvl="0" algn="just">
              <a:buClr>
                <a:srgbClr val="003366"/>
              </a:buClr>
              <a:buSzPct val="100000"/>
            </a:pPr>
            <a:endParaRPr lang="it-IT" sz="1867" b="1" i="1" dirty="0">
              <a:solidFill>
                <a:srgbClr val="003366"/>
              </a:solidFill>
              <a:latin typeface="Verdana"/>
              <a:ea typeface="Verdana"/>
              <a:cs typeface="Verdana"/>
              <a:sym typeface="Verdana"/>
              <a:rtl val="0"/>
            </a:endParaRPr>
          </a:p>
        </p:txBody>
      </p:sp>
      <p:sp>
        <p:nvSpPr>
          <p:cNvPr id="244" name="Shape 300"/>
          <p:cNvSpPr txBox="1"/>
          <p:nvPr/>
        </p:nvSpPr>
        <p:spPr>
          <a:xfrm>
            <a:off x="916183" y="2496686"/>
            <a:ext cx="7837763" cy="374655"/>
          </a:xfrm>
          <a:prstGeom prst="rect">
            <a:avLst/>
          </a:prstGeom>
          <a:noFill/>
          <a:ln>
            <a:noFill/>
          </a:ln>
        </p:spPr>
        <p:txBody>
          <a:bodyPr lIns="121900" tIns="60933" rIns="121900" bIns="60933" anchor="t" anchorCtr="0">
            <a:noAutofit/>
          </a:bodyPr>
          <a:lstStyle/>
          <a:p>
            <a:pPr algn="just">
              <a:buClr>
                <a:srgbClr val="003366"/>
              </a:buClr>
              <a:buSzPct val="25000"/>
            </a:pPr>
            <a:r>
              <a:rPr lang="en-GB" sz="1600" b="1">
                <a:solidFill>
                  <a:srgbClr val="003366"/>
                </a:solidFill>
                <a:latin typeface="Verdana"/>
                <a:ea typeface="Verdana"/>
                <a:cs typeface="Verdana"/>
                <a:sym typeface="Verdana"/>
                <a:rtl val="0"/>
              </a:rPr>
              <a:t>Pay 50% or 100% of the accruing severance pay.</a:t>
            </a:r>
          </a:p>
        </p:txBody>
      </p:sp>
      <p:sp>
        <p:nvSpPr>
          <p:cNvPr id="253" name="Shape 305"/>
          <p:cNvSpPr/>
          <p:nvPr/>
        </p:nvSpPr>
        <p:spPr>
          <a:xfrm>
            <a:off x="921309" y="3059500"/>
            <a:ext cx="8648495" cy="673482"/>
          </a:xfrm>
          <a:prstGeom prst="rect">
            <a:avLst/>
          </a:prstGeom>
          <a:noFill/>
          <a:ln>
            <a:noFill/>
          </a:ln>
        </p:spPr>
        <p:txBody>
          <a:bodyPr lIns="121900" tIns="60933" rIns="121900" bIns="60933" anchor="t" anchorCtr="0">
            <a:noAutofit/>
          </a:bodyPr>
          <a:lstStyle/>
          <a:p>
            <a:pPr lvl="0" algn="just">
              <a:buClr>
                <a:srgbClr val="003366"/>
              </a:buClr>
              <a:buSzPct val="25000"/>
            </a:pPr>
            <a:r>
              <a:rPr lang="en-GB" sz="1600" b="1">
                <a:solidFill>
                  <a:srgbClr val="003366"/>
                </a:solidFill>
                <a:latin typeface="Verdana"/>
                <a:ea typeface="Verdana"/>
                <a:cs typeface="Verdana"/>
                <a:sym typeface="Verdana"/>
                <a:rtl val="0"/>
              </a:rPr>
              <a:t>BY BECOMING A MEMBER OF FON.TE, FIRST-TIME WORKERS HIRED </a:t>
            </a:r>
            <a:r>
              <a:rPr lang="en-GB" sz="1600" b="1">
                <a:solidFill>
                  <a:srgbClr val="FF9900"/>
                </a:solidFill>
                <a:latin typeface="Verdana"/>
                <a:ea typeface="Verdana"/>
                <a:cs typeface="Verdana"/>
                <a:sym typeface="Verdana"/>
                <a:rtl val="0"/>
              </a:rPr>
              <a:t>AFTER</a:t>
            </a:r>
            <a:r>
              <a:rPr lang="en-GB" sz="1600" b="1">
                <a:solidFill>
                  <a:srgbClr val="003366"/>
                </a:solidFill>
                <a:latin typeface="Verdana"/>
                <a:ea typeface="Verdana"/>
                <a:cs typeface="Verdana"/>
                <a:sym typeface="Verdana"/>
                <a:rtl val="0"/>
              </a:rPr>
              <a:t> </a:t>
            </a:r>
            <a:r>
              <a:rPr lang="en-GB" sz="1600" b="1" u="sng">
                <a:solidFill>
                  <a:srgbClr val="003366"/>
                </a:solidFill>
                <a:latin typeface="Verdana"/>
                <a:ea typeface="Verdana"/>
                <a:cs typeface="Verdana"/>
                <a:sym typeface="Verdana"/>
                <a:rtl val="0"/>
              </a:rPr>
              <a:t>28.04.93</a:t>
            </a:r>
            <a:r>
              <a:rPr lang="en-GB" sz="1600" b="1">
                <a:solidFill>
                  <a:srgbClr val="003366"/>
                </a:solidFill>
                <a:latin typeface="Verdana"/>
                <a:ea typeface="Verdana"/>
                <a:cs typeface="Verdana"/>
                <a:sym typeface="Verdana"/>
                <a:rtl val="0"/>
              </a:rPr>
              <a:t>, MAY :</a:t>
            </a:r>
          </a:p>
        </p:txBody>
      </p:sp>
      <p:sp>
        <p:nvSpPr>
          <p:cNvPr id="254" name="Freeform 5">
            <a:extLst>
              <a:ext uri="{FF2B5EF4-FFF2-40B4-BE49-F238E27FC236}">
                <a16:creationId xmlns:a16="http://schemas.microsoft.com/office/drawing/2014/main" id="{CAD7B588-26B2-4CBD-BB2D-9E88490BCE5A}"/>
              </a:ext>
            </a:extLst>
          </p:cNvPr>
          <p:cNvSpPr>
            <a:spLocks/>
          </p:cNvSpPr>
          <p:nvPr/>
        </p:nvSpPr>
        <p:spPr bwMode="auto">
          <a:xfrm>
            <a:off x="275498" y="6004815"/>
            <a:ext cx="373023" cy="49951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endParaRPr lang="en-US" sz="2400" dirty="0">
              <a:solidFill>
                <a:srgbClr val="EB6F09"/>
              </a:solidFill>
            </a:endParaRPr>
          </a:p>
        </p:txBody>
      </p:sp>
      <p:sp>
        <p:nvSpPr>
          <p:cNvPr id="255" name="Shape 300"/>
          <p:cNvSpPr txBox="1"/>
          <p:nvPr/>
        </p:nvSpPr>
        <p:spPr>
          <a:xfrm>
            <a:off x="801897" y="3821996"/>
            <a:ext cx="8758350" cy="1643954"/>
          </a:xfrm>
          <a:prstGeom prst="rect">
            <a:avLst/>
          </a:prstGeom>
          <a:noFill/>
          <a:ln>
            <a:noFill/>
          </a:ln>
        </p:spPr>
        <p:txBody>
          <a:bodyPr lIns="121900" tIns="60933" rIns="121900" bIns="60933" anchor="t" anchorCtr="0">
            <a:noAutofit/>
          </a:bodyPr>
          <a:lstStyle/>
          <a:p>
            <a:pPr algn="just">
              <a:buClr>
                <a:srgbClr val="003366"/>
              </a:buClr>
              <a:buSzPct val="25000"/>
            </a:pPr>
            <a:r>
              <a:rPr lang="en-GB" sz="1600" b="1">
                <a:solidFill>
                  <a:srgbClr val="003366"/>
                </a:solidFill>
                <a:latin typeface="Verdana"/>
                <a:ea typeface="Verdana"/>
                <a:cs typeface="Verdana"/>
                <a:sym typeface="Verdana"/>
                <a:rtl val="0"/>
              </a:rPr>
              <a:t>Only pay 100% of the accruing severance pay</a:t>
            </a:r>
          </a:p>
          <a:p>
            <a:pPr algn="just">
              <a:buClr>
                <a:srgbClr val="003366"/>
              </a:buClr>
              <a:buSzPct val="25000"/>
            </a:pPr>
            <a:endParaRPr lang="it-IT" sz="1050" b="1" dirty="0">
              <a:solidFill>
                <a:srgbClr val="003366"/>
              </a:solidFill>
              <a:latin typeface="Verdana"/>
              <a:ea typeface="Verdana"/>
              <a:cs typeface="Verdana"/>
              <a:sym typeface="Verdana"/>
              <a:rtl val="0"/>
            </a:endParaRPr>
          </a:p>
          <a:p>
            <a:pPr algn="just">
              <a:buClr>
                <a:srgbClr val="003366"/>
              </a:buClr>
              <a:buSzPct val="25000"/>
            </a:pPr>
            <a:r>
              <a:rPr lang="en-GB" sz="1600" b="1">
                <a:solidFill>
                  <a:srgbClr val="003366"/>
                </a:solidFill>
                <a:latin typeface="Verdana"/>
                <a:ea typeface="Verdana"/>
                <a:cs typeface="Verdana"/>
                <a:sym typeface="Verdana"/>
                <a:rtl val="0"/>
              </a:rPr>
              <a:t>Following the agreement of the signatory organisations of the Third Sector, Distribution and Services, Public Establishments and Employment Agencies Collective Labour Agreement, employees covered by these contracts may also choose to pay only 50%</a:t>
            </a:r>
          </a:p>
        </p:txBody>
      </p:sp>
      <p:pic>
        <p:nvPicPr>
          <p:cNvPr id="4" name="Immagine 3">
            <a:extLst>
              <a:ext uri="{FF2B5EF4-FFF2-40B4-BE49-F238E27FC236}">
                <a16:creationId xmlns:a16="http://schemas.microsoft.com/office/drawing/2014/main" id="{B6A21B01-F519-8E12-E376-A8D2682A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0A6C5549-1F39-87E6-780A-9AE24E950CD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0E08F06E-1A01-81DB-384E-4F6138F43255}"/>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BC58F795-70A7-5A25-E1AF-458E959067FE}"/>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6" name="CasellaDiTesto 15">
            <a:extLst>
              <a:ext uri="{FF2B5EF4-FFF2-40B4-BE49-F238E27FC236}">
                <a16:creationId xmlns:a16="http://schemas.microsoft.com/office/drawing/2014/main" id="{4B74D0E8-A34F-0FB7-77C7-8D12CF5B4F22}"/>
              </a:ext>
            </a:extLst>
          </p:cNvPr>
          <p:cNvSpPr txBox="1"/>
          <p:nvPr/>
        </p:nvSpPr>
        <p:spPr>
          <a:xfrm>
            <a:off x="751450" y="1101082"/>
            <a:ext cx="8118366" cy="400110"/>
          </a:xfrm>
          <a:prstGeom prst="rect">
            <a:avLst/>
          </a:prstGeom>
          <a:noFill/>
        </p:spPr>
        <p:txBody>
          <a:bodyPr wrap="square">
            <a:spAutoFit/>
          </a:bodyPr>
          <a:lstStyle/>
          <a:p>
            <a:r>
              <a:rPr lang="en-GB" sz="2000" b="1">
                <a:solidFill>
                  <a:srgbClr val="FF9900"/>
                </a:solidFill>
                <a:latin typeface="Verdana" panose="020B0604030504040204" pitchFamily="34" charset="0"/>
                <a:ea typeface="Verdana" panose="020B0604030504040204" pitchFamily="34" charset="0"/>
                <a:cs typeface="Arial"/>
                <a:sym typeface="Verdana"/>
                <a:rtl val="0"/>
              </a:rPr>
              <a:t>Allocating the ACCRUED SEVERANCE PAY</a:t>
            </a:r>
          </a:p>
        </p:txBody>
      </p:sp>
      <p:sp>
        <p:nvSpPr>
          <p:cNvPr id="18" name="CasellaDiTesto 17">
            <a:extLst>
              <a:ext uri="{FF2B5EF4-FFF2-40B4-BE49-F238E27FC236}">
                <a16:creationId xmlns:a16="http://schemas.microsoft.com/office/drawing/2014/main" id="{0E83B273-1364-8EB9-3144-B07A9B39E618}"/>
              </a:ext>
            </a:extLst>
          </p:cNvPr>
          <p:cNvSpPr txBox="1"/>
          <p:nvPr/>
        </p:nvSpPr>
        <p:spPr>
          <a:xfrm>
            <a:off x="1429701" y="5364085"/>
            <a:ext cx="6094378" cy="369332"/>
          </a:xfrm>
          <a:prstGeom prst="rect">
            <a:avLst/>
          </a:prstGeom>
          <a:noFill/>
        </p:spPr>
        <p:txBody>
          <a:bodyPr wrap="square">
            <a:spAutoFit/>
          </a:bodyPr>
          <a:lstStyle/>
          <a:p>
            <a:r>
              <a:rPr lang="en-GB" sz="1800" b="1" dirty="0">
                <a:solidFill>
                  <a:srgbClr val="FF6600"/>
                </a:solidFill>
                <a:latin typeface="Verdana"/>
                <a:ea typeface="Verdana"/>
                <a:rtl val="0"/>
              </a:rPr>
              <a:t>(</a:t>
            </a:r>
            <a:r>
              <a:rPr lang="en-GB" sz="1800" b="1" dirty="0">
                <a:solidFill>
                  <a:srgbClr val="FF6600"/>
                </a:solidFill>
                <a:latin typeface="Verdana"/>
                <a:ea typeface="Verdana"/>
              </a:rPr>
              <a:t>ATTACHED TO THE INFORMATION NOTE</a:t>
            </a:r>
            <a:r>
              <a:rPr lang="en-GB" sz="1800" b="1" dirty="0">
                <a:solidFill>
                  <a:srgbClr val="FF6600"/>
                </a:solidFill>
                <a:latin typeface="Verdana"/>
                <a:ea typeface="Verdana"/>
                <a:rtl val="0"/>
              </a:rPr>
              <a:t>)</a:t>
            </a:r>
          </a:p>
        </p:txBody>
      </p:sp>
      <p:sp>
        <p:nvSpPr>
          <p:cNvPr id="10" name="CasellaDiTesto 9">
            <a:extLst>
              <a:ext uri="{FF2B5EF4-FFF2-40B4-BE49-F238E27FC236}">
                <a16:creationId xmlns:a16="http://schemas.microsoft.com/office/drawing/2014/main" id="{D0764C36-FB29-688D-E1B8-586BA5269776}"/>
              </a:ext>
            </a:extLst>
          </p:cNvPr>
          <p:cNvSpPr txBox="1"/>
          <p:nvPr/>
        </p:nvSpPr>
        <p:spPr>
          <a:xfrm>
            <a:off x="2999928" y="248761"/>
            <a:ext cx="6096000" cy="461665"/>
          </a:xfrm>
          <a:prstGeom prst="rect">
            <a:avLst/>
          </a:prstGeom>
          <a:noFill/>
        </p:spPr>
        <p:txBody>
          <a:bodyPr wrap="square">
            <a:spAutoFit/>
          </a:bodyPr>
          <a:lstStyle/>
          <a:p>
            <a:r>
              <a:rPr lang="en-GB" sz="2400" b="1">
                <a:solidFill>
                  <a:srgbClr val="FF9900"/>
                </a:solidFill>
                <a:latin typeface="Verdana" panose="020B0604030504040204" pitchFamily="34" charset="0"/>
                <a:ea typeface="Verdana" panose="020B0604030504040204" pitchFamily="34" charset="0"/>
                <a:cs typeface="Arial"/>
                <a:sym typeface="Verdana"/>
                <a:rtl val="0"/>
              </a:rPr>
              <a:t>CAN JOIN FON.TE.</a:t>
            </a:r>
          </a:p>
        </p:txBody>
      </p:sp>
      <p:sp>
        <p:nvSpPr>
          <p:cNvPr id="11" name="Freccia a destra 10">
            <a:extLst>
              <a:ext uri="{FF2B5EF4-FFF2-40B4-BE49-F238E27FC236}">
                <a16:creationId xmlns:a16="http://schemas.microsoft.com/office/drawing/2014/main" id="{3B481C8E-6E6A-E15F-E880-31BFBB09B1F2}"/>
              </a:ext>
            </a:extLst>
          </p:cNvPr>
          <p:cNvSpPr/>
          <p:nvPr/>
        </p:nvSpPr>
        <p:spPr>
          <a:xfrm>
            <a:off x="388331" y="2516221"/>
            <a:ext cx="373024" cy="342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eform 5">
            <a:extLst>
              <a:ext uri="{FF2B5EF4-FFF2-40B4-BE49-F238E27FC236}">
                <a16:creationId xmlns:a16="http://schemas.microsoft.com/office/drawing/2014/main" id="{1B4AE424-9B47-F041-1676-708FA8E7CD05}"/>
              </a:ext>
            </a:extLst>
          </p:cNvPr>
          <p:cNvSpPr>
            <a:spLocks/>
          </p:cNvSpPr>
          <p:nvPr/>
        </p:nvSpPr>
        <p:spPr bwMode="auto">
          <a:xfrm>
            <a:off x="329219" y="1079685"/>
            <a:ext cx="373023" cy="49951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endParaRPr lang="en-US" sz="2400" dirty="0">
              <a:solidFill>
                <a:srgbClr val="EB6F09"/>
              </a:solidFill>
            </a:endParaRPr>
          </a:p>
        </p:txBody>
      </p:sp>
      <p:sp>
        <p:nvSpPr>
          <p:cNvPr id="17" name="Freccia a destra 16">
            <a:extLst>
              <a:ext uri="{FF2B5EF4-FFF2-40B4-BE49-F238E27FC236}">
                <a16:creationId xmlns:a16="http://schemas.microsoft.com/office/drawing/2014/main" id="{436C1E11-2FEA-7102-2D8D-E5EDD9603159}"/>
              </a:ext>
            </a:extLst>
          </p:cNvPr>
          <p:cNvSpPr/>
          <p:nvPr/>
        </p:nvSpPr>
        <p:spPr>
          <a:xfrm>
            <a:off x="324534" y="3834378"/>
            <a:ext cx="436822" cy="342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964585D3-46A9-5CFF-01D8-FAF5DC19C815}"/>
              </a:ext>
            </a:extLst>
          </p:cNvPr>
          <p:cNvSpPr txBox="1"/>
          <p:nvPr/>
        </p:nvSpPr>
        <p:spPr>
          <a:xfrm>
            <a:off x="893216" y="5889279"/>
            <a:ext cx="8357109" cy="1015663"/>
          </a:xfrm>
          <a:prstGeom prst="rect">
            <a:avLst/>
          </a:prstGeom>
          <a:noFill/>
        </p:spPr>
        <p:txBody>
          <a:bodyPr wrap="square">
            <a:spAutoFit/>
          </a:bodyPr>
          <a:lstStyle/>
          <a:p>
            <a:r>
              <a:rPr lang="en-GB" sz="2000" b="1">
                <a:solidFill>
                  <a:srgbClr val="FF9900"/>
                </a:solidFill>
                <a:latin typeface="Verdana" panose="020B0604030504040204" pitchFamily="34" charset="0"/>
                <a:ea typeface="Verdana" panose="020B0604030504040204" pitchFamily="34" charset="0"/>
                <a:cs typeface="Arial"/>
                <a:sym typeface="Verdana"/>
                <a:rtl val="0"/>
              </a:rPr>
              <a:t>Possibility of paying a minimum contribution in addition to the severance pay, to be paid by the worker/company (NATIONAL COLLECTIVE LABOUR AGREEMENT)</a:t>
            </a:r>
          </a:p>
        </p:txBody>
      </p:sp>
    </p:spTree>
    <p:extLst>
      <p:ext uri="{BB962C8B-B14F-4D97-AF65-F5344CB8AC3E}">
        <p14:creationId xmlns:p14="http://schemas.microsoft.com/office/powerpoint/2010/main" val="102545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magine 265" descr="Schermata 2020-11-03 a 00.1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355" y="18861"/>
            <a:ext cx="1745900" cy="2104589"/>
          </a:xfrm>
          <a:prstGeom prst="rect">
            <a:avLst/>
          </a:prstGeom>
        </p:spPr>
      </p:pic>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2" y="2222695"/>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9185097" y="3498926"/>
            <a:ext cx="2953057" cy="3309451"/>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29" y="28126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962456" y="860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Subtitle 6">
            <a:extLst>
              <a:ext uri="{FF2B5EF4-FFF2-40B4-BE49-F238E27FC236}">
                <a16:creationId xmlns:a16="http://schemas.microsoft.com/office/drawing/2014/main" id="{56C58CEC-3F5E-2B9F-8651-17D11C70AB4D}"/>
              </a:ext>
            </a:extLst>
          </p:cNvPr>
          <p:cNvSpPr txBox="1">
            <a:spLocks/>
          </p:cNvSpPr>
          <p:nvPr/>
        </p:nvSpPr>
        <p:spPr>
          <a:xfrm>
            <a:off x="2078751" y="28126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133" b="1" dirty="0">
              <a:solidFill>
                <a:srgbClr val="FF9900"/>
              </a:solidFill>
              <a:latin typeface="Verdana" panose="020B0604030504040204" pitchFamily="34" charset="0"/>
              <a:ea typeface="Verdana" panose="020B0604030504040204" pitchFamily="34" charset="0"/>
              <a:cs typeface="Arial"/>
            </a:endParaRPr>
          </a:p>
        </p:txBody>
      </p:sp>
      <p:sp>
        <p:nvSpPr>
          <p:cNvPr id="8" name="Titolo 7">
            <a:extLst>
              <a:ext uri="{FF2B5EF4-FFF2-40B4-BE49-F238E27FC236}">
                <a16:creationId xmlns:a16="http://schemas.microsoft.com/office/drawing/2014/main" id="{ACF3797F-B771-9C49-2CA6-6FA157E9518A}"/>
              </a:ext>
            </a:extLst>
          </p:cNvPr>
          <p:cNvSpPr>
            <a:spLocks noGrp="1"/>
          </p:cNvSpPr>
          <p:nvPr>
            <p:ph type="title"/>
          </p:nvPr>
        </p:nvSpPr>
        <p:spPr>
          <a:xfrm>
            <a:off x="1686603" y="653998"/>
            <a:ext cx="9378593" cy="778569"/>
          </a:xfrm>
        </p:spPr>
        <p:txBody>
          <a:bodyPr>
            <a:normAutofit/>
          </a:bodyPr>
          <a:lstStyle/>
          <a:p>
            <a:r>
              <a:rPr lang="en-GB" sz="2400" b="1">
                <a:solidFill>
                  <a:srgbClr val="EB6F09"/>
                </a:solidFill>
                <a:latin typeface="Verdana" panose="020B0604030504040204" pitchFamily="34" charset="0"/>
                <a:ea typeface="Verdana" panose="020B0604030504040204" pitchFamily="34" charset="0"/>
              </a:rPr>
              <a:t>HOW THE SUPPLEMENTARY PENSION PLAN WORKS</a:t>
            </a:r>
          </a:p>
        </p:txBody>
      </p:sp>
      <p:sp>
        <p:nvSpPr>
          <p:cNvPr id="9" name="Segnaposto contenuto 8">
            <a:extLst>
              <a:ext uri="{FF2B5EF4-FFF2-40B4-BE49-F238E27FC236}">
                <a16:creationId xmlns:a16="http://schemas.microsoft.com/office/drawing/2014/main" id="{E5BC7F6E-8F56-5787-3886-77BEEC89A4F6}"/>
              </a:ext>
            </a:extLst>
          </p:cNvPr>
          <p:cNvSpPr>
            <a:spLocks noGrp="1"/>
          </p:cNvSpPr>
          <p:nvPr>
            <p:ph idx="1"/>
          </p:nvPr>
        </p:nvSpPr>
        <p:spPr>
          <a:xfrm>
            <a:off x="462337" y="1825625"/>
            <a:ext cx="11595121" cy="4351338"/>
          </a:xfrm>
        </p:spPr>
        <p:txBody>
          <a:bodyPr>
            <a:normAutofit fontScale="92500" lnSpcReduction="20000"/>
          </a:bodyPr>
          <a:lstStyle/>
          <a:p>
            <a:pPr>
              <a:lnSpc>
                <a:spcPct val="110000"/>
              </a:lnSpc>
            </a:pPr>
            <a:r>
              <a:rPr lang="en-GB">
                <a:solidFill>
                  <a:srgbClr val="002060"/>
                </a:solidFill>
                <a:latin typeface="Verdana" panose="020B0604030504040204" pitchFamily="34" charset="0"/>
                <a:ea typeface="Verdana" panose="020B0604030504040204" pitchFamily="34" charset="0"/>
              </a:rPr>
              <a:t>It is based on the pension savings set aside, thanks to which, at the end of one's working life, one can benefit from a supplementary pension.</a:t>
            </a:r>
          </a:p>
          <a:p>
            <a:pPr>
              <a:lnSpc>
                <a:spcPct val="110000"/>
              </a:lnSpc>
            </a:pPr>
            <a:r>
              <a:rPr lang="en-GB">
                <a:solidFill>
                  <a:srgbClr val="002060"/>
                </a:solidFill>
                <a:latin typeface="Verdana" panose="020B0604030504040204" pitchFamily="34" charset="0"/>
                <a:ea typeface="Verdana" panose="020B0604030504040204" pitchFamily="34" charset="0"/>
              </a:rPr>
              <a:t>The amount set aside, i.e. the individual position depends on:</a:t>
            </a:r>
          </a:p>
          <a:p>
            <a:pPr marL="514350" indent="-514350">
              <a:lnSpc>
                <a:spcPct val="110000"/>
              </a:lnSpc>
              <a:buFont typeface="+mj-lt"/>
              <a:buAutoNum type="arabicPeriod"/>
            </a:pPr>
            <a:r>
              <a:rPr lang="en-GB">
                <a:solidFill>
                  <a:srgbClr val="002060"/>
                </a:solidFill>
                <a:latin typeface="Verdana" panose="020B0604030504040204" pitchFamily="34" charset="0"/>
                <a:ea typeface="Verdana" panose="020B0604030504040204" pitchFamily="34" charset="0"/>
              </a:rPr>
              <a:t>the amount of contributions paid to the supplementary pension plan;</a:t>
            </a:r>
          </a:p>
          <a:p>
            <a:pPr marL="514350" indent="-514350">
              <a:lnSpc>
                <a:spcPct val="110000"/>
              </a:lnSpc>
              <a:buFont typeface="+mj-lt"/>
              <a:buAutoNum type="arabicPeriod"/>
            </a:pPr>
            <a:r>
              <a:rPr lang="en-GB">
                <a:solidFill>
                  <a:srgbClr val="002060"/>
                </a:solidFill>
                <a:latin typeface="Verdana" panose="020B0604030504040204" pitchFamily="34" charset="0"/>
                <a:ea typeface="Verdana" panose="020B0604030504040204" pitchFamily="34" charset="0"/>
                <a:cs typeface="Calibri" panose="020F0502020204030204" pitchFamily="34" charset="0"/>
              </a:rPr>
              <a:t>the length of the payment period (several years </a:t>
            </a:r>
            <a:r>
              <a:rPr lang="en-GB">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a:solidFill>
                  <a:srgbClr val="002060"/>
                </a:solidFill>
                <a:latin typeface="Verdana" panose="020B0604030504040204" pitchFamily="34" charset="0"/>
                <a:ea typeface="Verdana" panose="020B0604030504040204" pitchFamily="34" charset="0"/>
              </a:rPr>
              <a:t> more contributions);</a:t>
            </a:r>
          </a:p>
          <a:p>
            <a:pPr marL="514350" indent="-514350">
              <a:lnSpc>
                <a:spcPct val="110000"/>
              </a:lnSpc>
              <a:buFont typeface="+mj-lt"/>
              <a:buAutoNum type="arabicPeriod"/>
            </a:pPr>
            <a:r>
              <a:rPr lang="en-GB">
                <a:solidFill>
                  <a:srgbClr val="002060"/>
                </a:solidFill>
                <a:latin typeface="Verdana" panose="020B0604030504040204" pitchFamily="34" charset="0"/>
                <a:ea typeface="Verdana" panose="020B0604030504040204" pitchFamily="34" charset="0"/>
              </a:rPr>
              <a:t>the returns obtained net of costs by investing the contributions paid in the financial markets</a:t>
            </a:r>
          </a:p>
        </p:txBody>
      </p:sp>
    </p:spTree>
    <p:extLst>
      <p:ext uri="{BB962C8B-B14F-4D97-AF65-F5344CB8AC3E}">
        <p14:creationId xmlns:p14="http://schemas.microsoft.com/office/powerpoint/2010/main" val="299370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99731" y="328970"/>
            <a:ext cx="9159494"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EMPLOYEE: MEMBERSHIP TERMS/EXPLANATION 1</a:t>
            </a:r>
          </a:p>
        </p:txBody>
      </p:sp>
      <p:sp>
        <p:nvSpPr>
          <p:cNvPr id="2" name="CasellaDiTesto 1"/>
          <p:cNvSpPr txBox="1"/>
          <p:nvPr/>
        </p:nvSpPr>
        <p:spPr>
          <a:xfrm>
            <a:off x="1397327" y="1226966"/>
            <a:ext cx="9235005" cy="4719754"/>
          </a:xfrm>
          <a:prstGeom prst="rect">
            <a:avLst/>
          </a:prstGeom>
          <a:noFill/>
        </p:spPr>
        <p:txBody>
          <a:bodyPr wrap="square" rtlCol="0">
            <a:spAutoFit/>
          </a:bodyPr>
          <a:lstStyle/>
          <a:p>
            <a:pPr lvl="0">
              <a:buClr>
                <a:schemeClr val="accent1"/>
              </a:buClr>
              <a:buSzPct val="164542"/>
            </a:pPr>
            <a:r>
              <a:rPr lang="en-GB" sz="2133" b="1" dirty="0">
                <a:solidFill>
                  <a:srgbClr val="003366"/>
                </a:solidFill>
                <a:latin typeface="Verdana"/>
                <a:ea typeface="Verdana"/>
                <a:cs typeface="Verdana"/>
                <a:sym typeface="Verdana"/>
                <a:rtl val="0"/>
              </a:rPr>
              <a:t>THE EMPLOYEE DECIDES TO BECOME A MEMBER OF FON.TE. BY PAYING </a:t>
            </a:r>
            <a:r>
              <a:rPr lang="en-GB" sz="2133" b="1" dirty="0">
                <a:solidFill>
                  <a:srgbClr val="FF9900"/>
                </a:solidFill>
                <a:latin typeface="Verdana"/>
                <a:ea typeface="Verdana"/>
                <a:cs typeface="Verdana"/>
                <a:sym typeface="Verdana"/>
                <a:rtl val="0"/>
              </a:rPr>
              <a:t>ONLY</a:t>
            </a:r>
            <a:r>
              <a:rPr lang="en-GB" sz="2133" b="1" dirty="0">
                <a:solidFill>
                  <a:srgbClr val="003366"/>
                </a:solidFill>
                <a:latin typeface="Verdana"/>
                <a:ea typeface="Verdana"/>
                <a:cs typeface="Verdana"/>
                <a:sym typeface="Verdana"/>
                <a:rtl val="0"/>
              </a:rPr>
              <a:t> Severance Pay must</a:t>
            </a:r>
            <a:r>
              <a:rPr lang="en-GB" sz="2133" dirty="0">
                <a:solidFill>
                  <a:srgbClr val="003366"/>
                </a:solidFill>
                <a:latin typeface="Verdana"/>
                <a:ea typeface="Verdana"/>
                <a:cs typeface="Verdana"/>
                <a:sym typeface="Verdana"/>
                <a:rtl val="0"/>
              </a:rPr>
              <a:t>: </a:t>
            </a:r>
          </a:p>
          <a:p>
            <a:pPr lvl="0">
              <a:buClr>
                <a:schemeClr val="accent1"/>
              </a:buClr>
              <a:buSzPct val="164542"/>
            </a:pPr>
            <a:endParaRPr lang="it-IT" sz="2133" dirty="0">
              <a:solidFill>
                <a:srgbClr val="003366"/>
              </a:solidFill>
              <a:latin typeface="Verdana"/>
              <a:ea typeface="Verdana"/>
              <a:cs typeface="Verdana"/>
              <a:sym typeface="Verdana"/>
              <a:rtl val="0"/>
            </a:endParaRPr>
          </a:p>
          <a:p>
            <a:pPr marL="1320767" lvl="1" indent="-711182">
              <a:spcBef>
                <a:spcPts val="432"/>
              </a:spcBef>
              <a:buClr>
                <a:schemeClr val="accent1"/>
              </a:buClr>
              <a:buSzPct val="100000"/>
              <a:buFont typeface="Noto Symbol"/>
              <a:buAutoNum type="arabicPeriod"/>
            </a:pPr>
            <a:r>
              <a:rPr lang="en-GB" sz="1867" dirty="0">
                <a:solidFill>
                  <a:srgbClr val="003366"/>
                </a:solidFill>
                <a:latin typeface="Verdana"/>
                <a:ea typeface="Verdana"/>
                <a:cs typeface="Verdana"/>
                <a:sym typeface="Verdana"/>
                <a:rtl val="0"/>
              </a:rPr>
              <a:t>Fill in the </a:t>
            </a:r>
            <a:r>
              <a:rPr lang="en-GB" sz="1867"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Pr>
              <a:t>MEMBERSHIP FORM</a:t>
            </a:r>
            <a:r>
              <a:rPr lang="en-GB" sz="1867"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tl val="0"/>
              </a:rPr>
              <a:t> </a:t>
            </a:r>
            <a:endParaRPr lang="en-GB" sz="1867" b="1" dirty="0">
              <a:solidFill>
                <a:srgbClr val="FF6600"/>
              </a:solidFill>
              <a:latin typeface="Verdana"/>
              <a:ea typeface="Verdana"/>
              <a:cs typeface="Verdana"/>
              <a:sym typeface="Verdana"/>
              <a:rtl val="0"/>
            </a:endParaRPr>
          </a:p>
          <a:p>
            <a:pPr marL="1320767" lvl="1" indent="-711182">
              <a:spcBef>
                <a:spcPts val="432"/>
              </a:spcBef>
              <a:buClr>
                <a:schemeClr val="accent1"/>
              </a:buClr>
              <a:buSzPct val="100000"/>
              <a:buFont typeface="Noto Symbol"/>
              <a:buAutoNum type="arabicPeriod"/>
            </a:pPr>
            <a:r>
              <a:rPr lang="en-GB" sz="1867" dirty="0">
                <a:solidFill>
                  <a:srgbClr val="003366"/>
                </a:solidFill>
                <a:latin typeface="Verdana"/>
                <a:ea typeface="Verdana"/>
                <a:cs typeface="Verdana"/>
                <a:sym typeface="Verdana"/>
                <a:rtl val="0"/>
              </a:rPr>
              <a:t>choosing the investment sub-fund</a:t>
            </a:r>
          </a:p>
          <a:p>
            <a:pPr marL="1320767" lvl="1" indent="-711182">
              <a:spcBef>
                <a:spcPts val="432"/>
              </a:spcBef>
              <a:buClr>
                <a:schemeClr val="accent1"/>
              </a:buClr>
              <a:buSzPct val="100000"/>
              <a:buFont typeface="Noto Symbol"/>
              <a:buAutoNum type="arabicPeriod"/>
            </a:pPr>
            <a:r>
              <a:rPr lang="en-GB" sz="1867" dirty="0">
                <a:solidFill>
                  <a:srgbClr val="003366"/>
                </a:solidFill>
                <a:latin typeface="Verdana"/>
                <a:ea typeface="Verdana"/>
                <a:cs typeface="Verdana"/>
                <a:sym typeface="Verdana"/>
              </a:rPr>
              <a:t>deliver to the employer for the relevant formalities (filling in the company section and sending to the Fund)</a:t>
            </a:r>
          </a:p>
          <a:p>
            <a:pPr marL="1320767" lvl="1" indent="-711182">
              <a:spcBef>
                <a:spcPts val="432"/>
              </a:spcBef>
              <a:buClr>
                <a:schemeClr val="accent1"/>
              </a:buClr>
              <a:buSzPct val="100000"/>
              <a:buFont typeface="Noto Symbol"/>
              <a:buAutoNum type="arabicPeriod"/>
            </a:pPr>
            <a:r>
              <a:rPr lang="en-GB" sz="1867" dirty="0">
                <a:solidFill>
                  <a:srgbClr val="003366"/>
                </a:solidFill>
                <a:latin typeface="Verdana"/>
                <a:ea typeface="Verdana"/>
                <a:cs typeface="Verdana"/>
                <a:sym typeface="Verdana"/>
                <a:rtl val="0"/>
              </a:rPr>
              <a:t>send the duly completed form to the Fund.</a:t>
            </a:r>
          </a:p>
          <a:p>
            <a:pPr marL="721766" lvl="1" indent="-112181">
              <a:spcBef>
                <a:spcPts val="432"/>
              </a:spcBef>
              <a:buClr>
                <a:schemeClr val="accent1"/>
              </a:buClr>
              <a:buSzPct val="25000"/>
            </a:pPr>
            <a:r>
              <a:rPr lang="en-GB" sz="2667" dirty="0">
                <a:solidFill>
                  <a:srgbClr val="003366"/>
                </a:solidFill>
                <a:latin typeface="Verdana"/>
                <a:ea typeface="Verdana"/>
                <a:cs typeface="Verdana"/>
                <a:sym typeface="Verdana"/>
                <a:rtl val="0"/>
              </a:rPr>
              <a:t> </a:t>
            </a:r>
            <a:r>
              <a:rPr lang="en-GB" sz="1867" b="1" dirty="0">
                <a:solidFill>
                  <a:srgbClr val="003366"/>
                </a:solidFill>
                <a:latin typeface="Verdana"/>
                <a:ea typeface="Verdana"/>
                <a:cs typeface="Verdana"/>
                <a:sym typeface="Verdana"/>
                <a:rtl val="0"/>
              </a:rPr>
              <a:t>IN THIS CASE, THE EMPLOYEE IS NOT ENTITLED TO THE EMPLOYER'S CONTRIBUTION </a:t>
            </a:r>
          </a:p>
          <a:p>
            <a:pPr marL="721766" lvl="1" indent="-112181">
              <a:spcBef>
                <a:spcPts val="432"/>
              </a:spcBef>
              <a:buClr>
                <a:schemeClr val="accent1"/>
              </a:buClr>
              <a:buSzPct val="25000"/>
            </a:pPr>
            <a:endParaRPr lang="it-IT" sz="1867" b="1" i="1" dirty="0">
              <a:solidFill>
                <a:srgbClr val="003366"/>
              </a:solidFill>
              <a:latin typeface="Verdana"/>
              <a:ea typeface="Verdana"/>
              <a:cs typeface="Verdana"/>
              <a:sym typeface="Verdana"/>
              <a:rtl val="0"/>
            </a:endParaRPr>
          </a:p>
          <a:p>
            <a:pPr marL="721766" lvl="1" indent="-112181">
              <a:spcBef>
                <a:spcPts val="432"/>
              </a:spcBef>
              <a:buClr>
                <a:schemeClr val="accent1"/>
              </a:buClr>
              <a:buSzPct val="25000"/>
            </a:pPr>
            <a:r>
              <a:rPr lang="en-GB" sz="1867" b="1" i="1" dirty="0">
                <a:solidFill>
                  <a:srgbClr val="003366"/>
                </a:solidFill>
                <a:latin typeface="Verdana"/>
                <a:ea typeface="Verdana"/>
                <a:cs typeface="Verdana"/>
                <a:sym typeface="Verdana"/>
                <a:rtl val="0"/>
              </a:rPr>
              <a:t>  The member may at any time activate his or her own contribution and thus have the employer's contribution recognised, by completing </a:t>
            </a:r>
            <a:r>
              <a:rPr lang="en-GB" sz="1867" b="1" i="1" dirty="0">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the appropriate form</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9211" y="5528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0195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244" name="Shape 257"/>
          <p:cNvSpPr/>
          <p:nvPr/>
        </p:nvSpPr>
        <p:spPr>
          <a:xfrm rot="10800000" flipH="1">
            <a:off x="914987" y="5155911"/>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pic>
        <p:nvPicPr>
          <p:cNvPr id="3" name="Immagine 2">
            <a:extLst>
              <a:ext uri="{FF2B5EF4-FFF2-40B4-BE49-F238E27FC236}">
                <a16:creationId xmlns:a16="http://schemas.microsoft.com/office/drawing/2014/main" id="{7612F78C-1B64-79A8-C5B4-B936070AE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F6868233-3052-5213-BDDF-FC0B8BF6473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67BB0132-C444-1B35-A8C5-6EEC7F6F46DB}"/>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8CB5FAB8-E4D3-C904-FBE3-63CCD766C9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C60FE61A-EFBE-2105-972A-E5EF5A4C958F}"/>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10A68650-60C5-42D1-9391-3499FE3E7B8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F0D6DD0-9D96-5BDB-F48F-7E7E05373DFC}"/>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0460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
            <a:extLst>
              <a:ext uri="{FF2B5EF4-FFF2-40B4-BE49-F238E27FC236}">
                <a16:creationId xmlns:a16="http://schemas.microsoft.com/office/drawing/2014/main" id="{BF4FA59B-FBC0-45C5-CF21-7B64720C6CF7}"/>
              </a:ext>
            </a:extLst>
          </p:cNvPr>
          <p:cNvGrpSpPr/>
          <p:nvPr/>
        </p:nvGrpSpPr>
        <p:grpSpPr>
          <a:xfrm>
            <a:off x="8719091" y="3209144"/>
            <a:ext cx="3419063" cy="3599234"/>
            <a:chOff x="3655211" y="227910"/>
            <a:chExt cx="5612614" cy="8538607"/>
          </a:xfrm>
        </p:grpSpPr>
        <p:sp>
          <p:nvSpPr>
            <p:cNvPr id="12" name="Freeform 5">
              <a:extLst>
                <a:ext uri="{FF2B5EF4-FFF2-40B4-BE49-F238E27FC236}">
                  <a16:creationId xmlns:a16="http://schemas.microsoft.com/office/drawing/2014/main" id="{C2787428-3742-07A1-3DF8-DE1125D1318A}"/>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Freeform 6">
              <a:extLst>
                <a:ext uri="{FF2B5EF4-FFF2-40B4-BE49-F238E27FC236}">
                  <a16:creationId xmlns:a16="http://schemas.microsoft.com/office/drawing/2014/main" id="{4493C06A-FE18-C8E6-6142-DF006897893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49983" y="39282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EMPLOYEES: MEMBERSHIP TERMS/EXPLANATION 2</a:t>
            </a:r>
          </a:p>
        </p:txBody>
      </p:sp>
      <p:sp>
        <p:nvSpPr>
          <p:cNvPr id="2" name="CasellaDiTesto 1"/>
          <p:cNvSpPr txBox="1"/>
          <p:nvPr/>
        </p:nvSpPr>
        <p:spPr>
          <a:xfrm>
            <a:off x="1742118" y="943193"/>
            <a:ext cx="8696176" cy="4309257"/>
          </a:xfrm>
          <a:prstGeom prst="rect">
            <a:avLst/>
          </a:prstGeom>
          <a:noFill/>
        </p:spPr>
        <p:txBody>
          <a:bodyPr wrap="square" rtlCol="0">
            <a:spAutoFit/>
          </a:bodyPr>
          <a:lstStyle/>
          <a:p>
            <a:pPr lvl="0" algn="just">
              <a:buClr>
                <a:schemeClr val="accent1"/>
              </a:buClr>
              <a:buSzPct val="133280"/>
            </a:pPr>
            <a:r>
              <a:rPr lang="en-GB" sz="1867" b="1" dirty="0">
                <a:solidFill>
                  <a:srgbClr val="003366"/>
                </a:solidFill>
                <a:latin typeface="Verdana"/>
                <a:ea typeface="Verdana"/>
                <a:cs typeface="Verdana"/>
                <a:sym typeface="Verdana"/>
                <a:rtl val="0"/>
              </a:rPr>
              <a:t>THE EMPLOYEE DECIDES TO BECOME A MEMBER OF FON.TE. BY PAYING THE ACCRUING SEVERANCE PAY </a:t>
            </a:r>
            <a:r>
              <a:rPr lang="en-GB" sz="1867" b="1" dirty="0">
                <a:solidFill>
                  <a:srgbClr val="FF9900"/>
                </a:solidFill>
                <a:latin typeface="Verdana"/>
                <a:ea typeface="Verdana"/>
                <a:cs typeface="Verdana"/>
                <a:sym typeface="Verdana"/>
                <a:rtl val="0"/>
              </a:rPr>
              <a:t>AND</a:t>
            </a:r>
            <a:r>
              <a:rPr lang="en-GB" sz="1867" b="1" dirty="0">
                <a:solidFill>
                  <a:srgbClr val="003366"/>
                </a:solidFill>
                <a:latin typeface="Verdana"/>
                <a:ea typeface="Verdana"/>
                <a:cs typeface="Verdana"/>
                <a:sym typeface="Verdana"/>
                <a:rtl val="0"/>
              </a:rPr>
              <a:t> THE CONTRIBUTION, must:</a:t>
            </a:r>
          </a:p>
          <a:p>
            <a:pPr marL="1117572" lvl="1" indent="-507987" algn="just">
              <a:spcBef>
                <a:spcPts val="432"/>
              </a:spcBef>
              <a:buClr>
                <a:schemeClr val="accent1"/>
              </a:buClr>
              <a:buSzPct val="100000"/>
              <a:buFont typeface="Noto Symbol"/>
              <a:buAutoNum type="arabicPeriod"/>
            </a:pPr>
            <a:r>
              <a:rPr lang="en-GB" dirty="0">
                <a:solidFill>
                  <a:srgbClr val="003366"/>
                </a:solidFill>
                <a:latin typeface="Verdana"/>
                <a:ea typeface="Verdana"/>
                <a:cs typeface="Verdana"/>
                <a:sym typeface="Verdana"/>
                <a:rtl val="0"/>
              </a:rPr>
              <a:t>Fill in the </a:t>
            </a:r>
            <a:r>
              <a:rPr lang="en-GB"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Pr>
              <a:t>MEMBERSHIP FORM</a:t>
            </a:r>
            <a:endParaRPr lang="en-GB" b="1" dirty="0">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endParaRPr>
          </a:p>
          <a:p>
            <a:pPr marL="1117572" lvl="1" indent="-507987" algn="just">
              <a:spcBef>
                <a:spcPts val="432"/>
              </a:spcBef>
              <a:buClr>
                <a:schemeClr val="accent1"/>
              </a:buClr>
              <a:buSzPct val="100000"/>
              <a:buFont typeface="Noto Symbol"/>
              <a:buAutoNum type="arabicPeriod"/>
            </a:pPr>
            <a:r>
              <a:rPr lang="en-GB" dirty="0">
                <a:solidFill>
                  <a:srgbClr val="003366"/>
                </a:solidFill>
                <a:latin typeface="Verdana"/>
                <a:ea typeface="Verdana"/>
                <a:cs typeface="Verdana"/>
                <a:sym typeface="Verdana"/>
                <a:rtl val="0"/>
              </a:rPr>
              <a:t>decide on the amount of the contribution rate to be paid by the employee, which may not be lower than the minimum amount provided for by collective agreements</a:t>
            </a:r>
          </a:p>
          <a:p>
            <a:pPr marL="1117572" lvl="1" indent="-507987" algn="just">
              <a:spcBef>
                <a:spcPts val="432"/>
              </a:spcBef>
              <a:buClr>
                <a:schemeClr val="accent1"/>
              </a:buClr>
              <a:buSzPct val="100000"/>
              <a:buFont typeface="Noto Symbol"/>
              <a:buAutoNum type="arabicPeriod"/>
            </a:pPr>
            <a:r>
              <a:rPr lang="en-GB" dirty="0">
                <a:solidFill>
                  <a:srgbClr val="003366"/>
                </a:solidFill>
                <a:latin typeface="Verdana"/>
                <a:ea typeface="Verdana"/>
                <a:cs typeface="Verdana"/>
                <a:sym typeface="Verdana"/>
                <a:rtl val="0"/>
              </a:rPr>
              <a:t>choosing the investment sub-fund</a:t>
            </a:r>
          </a:p>
          <a:p>
            <a:pPr marL="1117572" lvl="1" indent="-507987" algn="just">
              <a:spcBef>
                <a:spcPts val="432"/>
              </a:spcBef>
              <a:buClr>
                <a:schemeClr val="accent1"/>
              </a:buClr>
              <a:buSzPct val="100000"/>
              <a:buFont typeface="Noto Symbol"/>
              <a:buAutoNum type="arabicPeriod"/>
            </a:pPr>
            <a:r>
              <a:rPr lang="en-GB" dirty="0">
                <a:solidFill>
                  <a:srgbClr val="003366"/>
                </a:solidFill>
                <a:latin typeface="Verdana"/>
                <a:ea typeface="Verdana"/>
                <a:cs typeface="Verdana"/>
                <a:sym typeface="Verdana"/>
                <a:rtl val="0"/>
              </a:rPr>
              <a:t>deliver to the employer for the relevant formalities (filling in the company of section and sending to the Fund)</a:t>
            </a:r>
          </a:p>
          <a:p>
            <a:pPr marL="609585" lvl="1" algn="just">
              <a:spcBef>
                <a:spcPts val="432"/>
              </a:spcBef>
              <a:buClr>
                <a:schemeClr val="accent1"/>
              </a:buClr>
              <a:buSzPct val="100000"/>
            </a:pPr>
            <a:endParaRPr lang="it-IT" sz="1600" dirty="0">
              <a:solidFill>
                <a:srgbClr val="003366"/>
              </a:solidFill>
              <a:latin typeface="Verdana"/>
              <a:ea typeface="Verdana"/>
              <a:cs typeface="Verdana"/>
              <a:sym typeface="Verdana"/>
              <a:rtl val="0"/>
            </a:endParaRPr>
          </a:p>
          <a:p>
            <a:pPr marL="1117572" lvl="1" indent="-507987" algn="just">
              <a:spcBef>
                <a:spcPts val="432"/>
              </a:spcBef>
              <a:buClr>
                <a:schemeClr val="accent1"/>
              </a:buClr>
              <a:buSzPct val="100000"/>
              <a:buFont typeface="Verdana"/>
              <a:buChar char="◦"/>
            </a:pPr>
            <a:r>
              <a:rPr lang="en-GB" sz="1867" b="1" dirty="0">
                <a:solidFill>
                  <a:srgbClr val="003366"/>
                </a:solidFill>
                <a:latin typeface="Verdana"/>
                <a:ea typeface="Verdana"/>
                <a:cs typeface="Verdana"/>
                <a:sym typeface="Verdana"/>
                <a:rtl val="0"/>
              </a:rPr>
              <a:t>IN THIS CASE, THE EMPLOYEE IS ENTITLED TO THE EMPLOYER'S CONTRIBUTION ESTABLISHED BY THE COLLECTIVE AGREEMENTS</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9211" y="65114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62944" y="13930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Shape 257">
            <a:extLst>
              <a:ext uri="{FF2B5EF4-FFF2-40B4-BE49-F238E27FC236}">
                <a16:creationId xmlns:a16="http://schemas.microsoft.com/office/drawing/2014/main" id="{AC30C432-07BE-4250-ABEB-743F064CB2B5}"/>
              </a:ext>
            </a:extLst>
          </p:cNvPr>
          <p:cNvSpPr/>
          <p:nvPr/>
        </p:nvSpPr>
        <p:spPr>
          <a:xfrm rot="10800000" flipH="1">
            <a:off x="1667444" y="4581785"/>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pic>
        <p:nvPicPr>
          <p:cNvPr id="4" name="Immagine 3">
            <a:extLst>
              <a:ext uri="{FF2B5EF4-FFF2-40B4-BE49-F238E27FC236}">
                <a16:creationId xmlns:a16="http://schemas.microsoft.com/office/drawing/2014/main" id="{4E0B70FA-E2A5-D393-C3E6-C853956F9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8" name="Group 26">
            <a:extLst>
              <a:ext uri="{FF2B5EF4-FFF2-40B4-BE49-F238E27FC236}">
                <a16:creationId xmlns:a16="http://schemas.microsoft.com/office/drawing/2014/main" id="{A722A5A5-A5B1-6133-0174-D8D188D27ED5}"/>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9" name="Freeform 11">
              <a:extLst>
                <a:ext uri="{FF2B5EF4-FFF2-40B4-BE49-F238E27FC236}">
                  <a16:creationId xmlns:a16="http://schemas.microsoft.com/office/drawing/2014/main" id="{E7C99456-ACB4-8B04-5BDA-52AA29EA62A0}"/>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Freeform 13">
              <a:extLst>
                <a:ext uri="{FF2B5EF4-FFF2-40B4-BE49-F238E27FC236}">
                  <a16:creationId xmlns:a16="http://schemas.microsoft.com/office/drawing/2014/main" id="{CAB6D616-F6BB-B9FD-D08F-2C4D5317F640}"/>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5" name="CasellaDiTesto 4">
            <a:extLst>
              <a:ext uri="{FF2B5EF4-FFF2-40B4-BE49-F238E27FC236}">
                <a16:creationId xmlns:a16="http://schemas.microsoft.com/office/drawing/2014/main" id="{CAEE0030-CF50-9ED1-56F3-61CEA28619E5}"/>
              </a:ext>
            </a:extLst>
          </p:cNvPr>
          <p:cNvSpPr txBox="1"/>
          <p:nvPr/>
        </p:nvSpPr>
        <p:spPr>
          <a:xfrm>
            <a:off x="3003738" y="5832840"/>
            <a:ext cx="6094378" cy="369332"/>
          </a:xfrm>
          <a:prstGeom prst="rect">
            <a:avLst/>
          </a:prstGeom>
          <a:noFill/>
        </p:spPr>
        <p:txBody>
          <a:bodyPr wrap="square">
            <a:spAutoFit/>
          </a:bodyPr>
          <a:lstStyle/>
          <a:p>
            <a:r>
              <a:rPr lang="en-GB" sz="1800" b="1" dirty="0">
                <a:solidFill>
                  <a:srgbClr val="FF6600"/>
                </a:solidFill>
                <a:latin typeface="Verdana"/>
                <a:ea typeface="Verdana"/>
                <a:rtl val="0"/>
              </a:rPr>
              <a:t>(</a:t>
            </a:r>
            <a:r>
              <a:rPr lang="en-GB" sz="1800" b="1" dirty="0">
                <a:solidFill>
                  <a:srgbClr val="FF6600"/>
                </a:solidFill>
                <a:latin typeface="Verdana"/>
                <a:ea typeface="Verdana"/>
              </a:rPr>
              <a:t>ATTACHED TO THE INFORMATION NOTE</a:t>
            </a:r>
            <a:r>
              <a:rPr lang="en-GB" sz="1800" b="1" dirty="0">
                <a:solidFill>
                  <a:srgbClr val="FF6600"/>
                </a:solidFill>
                <a:latin typeface="Verdana"/>
                <a:ea typeface="Verdana"/>
                <a:rtl val="0"/>
              </a:rPr>
              <a:t>)</a:t>
            </a:r>
          </a:p>
        </p:txBody>
      </p:sp>
    </p:spTree>
    <p:extLst>
      <p:ext uri="{BB962C8B-B14F-4D97-AF65-F5344CB8AC3E}">
        <p14:creationId xmlns:p14="http://schemas.microsoft.com/office/powerpoint/2010/main" val="261468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261818" y="279885"/>
            <a:ext cx="8759620"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EMPLOYEE: TACIT MEMBERSHIP TERMS</a:t>
            </a:r>
          </a:p>
        </p:txBody>
      </p:sp>
      <p:sp>
        <p:nvSpPr>
          <p:cNvPr id="2" name="CasellaDiTesto 1"/>
          <p:cNvSpPr txBox="1"/>
          <p:nvPr/>
        </p:nvSpPr>
        <p:spPr>
          <a:xfrm>
            <a:off x="1262856" y="1256727"/>
            <a:ext cx="8664764" cy="5150962"/>
          </a:xfrm>
          <a:prstGeom prst="rect">
            <a:avLst/>
          </a:prstGeom>
          <a:noFill/>
        </p:spPr>
        <p:txBody>
          <a:bodyPr wrap="square" rtlCol="0">
            <a:spAutoFit/>
          </a:bodyPr>
          <a:lstStyle/>
          <a:p>
            <a:pPr algn="just">
              <a:buClr>
                <a:srgbClr val="003366"/>
              </a:buClr>
              <a:buSzPct val="100000"/>
            </a:pPr>
            <a:r>
              <a:rPr lang="en-GB" sz="2800">
                <a:solidFill>
                  <a:srgbClr val="003366"/>
                </a:solidFill>
                <a:latin typeface="Verdana"/>
                <a:ea typeface="Verdana"/>
                <a:cs typeface="Verdana"/>
                <a:sym typeface="Verdana"/>
                <a:rtl val="0"/>
              </a:rPr>
              <a:t>THE EMPLOYEE:</a:t>
            </a:r>
          </a:p>
          <a:p>
            <a:pPr algn="just">
              <a:buClr>
                <a:srgbClr val="003366"/>
              </a:buClr>
              <a:buSzPct val="100000"/>
            </a:pPr>
            <a:endParaRPr lang="it-IT" sz="2800" dirty="0">
              <a:solidFill>
                <a:srgbClr val="003366"/>
              </a:solidFill>
              <a:latin typeface="Verdana"/>
              <a:ea typeface="Verdana"/>
              <a:cs typeface="Verdana"/>
              <a:sym typeface="Verdana"/>
              <a:rtl val="0"/>
            </a:endParaRPr>
          </a:p>
          <a:p>
            <a:pPr marL="990575" lvl="1" indent="-380990" algn="just">
              <a:spcBef>
                <a:spcPts val="640"/>
              </a:spcBef>
              <a:buClr>
                <a:srgbClr val="003366"/>
              </a:buClr>
              <a:buSzPct val="100000"/>
              <a:buFont typeface="Verdana"/>
              <a:buChar char="–"/>
            </a:pPr>
            <a:r>
              <a:rPr lang="en-GB" sz="1867" b="1">
                <a:solidFill>
                  <a:srgbClr val="003366"/>
                </a:solidFill>
                <a:latin typeface="Verdana"/>
                <a:ea typeface="Verdana"/>
                <a:cs typeface="Verdana"/>
                <a:sym typeface="Verdana"/>
                <a:rtl val="0"/>
              </a:rPr>
              <a:t>DOES NOT PROVIDE THE EMPLOYER,</a:t>
            </a:r>
            <a:r>
              <a:rPr kumimoji="0" lang="en-GB" sz="1867" b="1" i="0" u="none" strike="noStrike" cap="none" normalizeH="0" baseline="0" noProof="0">
                <a:ln>
                  <a:noFill/>
                </a:ln>
                <a:solidFill>
                  <a:srgbClr val="003366"/>
                </a:solidFill>
                <a:effectLst/>
                <a:uLnTx/>
                <a:uFillTx/>
                <a:latin typeface="Verdana"/>
                <a:ea typeface="Verdana"/>
                <a:cs typeface="Verdana"/>
                <a:sym typeface="Verdana"/>
                <a:rtl val="0"/>
              </a:rPr>
              <a:t> WITHIN THE FIRST 6 MONTHS OF</a:t>
            </a:r>
            <a:r>
              <a:rPr lang="en-GB" sz="1867" b="1">
                <a:solidFill>
                  <a:srgbClr val="003366"/>
                </a:solidFill>
                <a:latin typeface="Verdana"/>
                <a:ea typeface="Verdana"/>
                <a:cs typeface="Verdana"/>
                <a:sym typeface="Verdana"/>
                <a:rtl val="0"/>
              </a:rPr>
              <a:t> EMPLOYMENT, WITH ANY INDICATION AS TO THE DESTINATION OF </a:t>
            </a:r>
            <a:r>
              <a:rPr lang="en-GB" sz="1867" b="1">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Pr>
              <a:t>HIS OR HER SEVERANCE PAY</a:t>
            </a:r>
            <a:r>
              <a:rPr lang="en-GB" sz="1867">
                <a:solidFill>
                  <a:srgbClr val="003366"/>
                </a:solidFill>
                <a:latin typeface="Verdana"/>
                <a:ea typeface="Verdana"/>
                <a:cs typeface="Verdana"/>
                <a:sym typeface="Verdana"/>
                <a:rtl val="0"/>
              </a:rPr>
              <a:t>: as a result of the tacit consent, the severance pay is paid to FON.TE. </a:t>
            </a:r>
          </a:p>
          <a:p>
            <a:pPr marL="990575" lvl="1" indent="-380990" algn="just">
              <a:spcBef>
                <a:spcPts val="640"/>
              </a:spcBef>
              <a:buClr>
                <a:srgbClr val="003366"/>
              </a:buClr>
              <a:buSzPct val="100000"/>
              <a:buFont typeface="Verdana"/>
              <a:buChar char="–"/>
            </a:pPr>
            <a:r>
              <a:rPr lang="en-GB" sz="1867" b="1">
                <a:solidFill>
                  <a:srgbClr val="003366"/>
                </a:solidFill>
                <a:latin typeface="Verdana"/>
                <a:ea typeface="Verdana"/>
                <a:cs typeface="Verdana"/>
                <a:sym typeface="Verdana"/>
                <a:rtl val="0"/>
              </a:rPr>
              <a:t>IS NOT ENTITLED TO THE EMPLOYER'S CONTRIBUTION ESTABLISHED BY COLLECTIVE AGREEMENT</a:t>
            </a:r>
          </a:p>
          <a:p>
            <a:pPr marL="990575" lvl="1" indent="-380990" algn="just">
              <a:spcBef>
                <a:spcPts val="640"/>
              </a:spcBef>
              <a:buClr>
                <a:srgbClr val="003366"/>
              </a:buClr>
              <a:buSzPct val="100000"/>
              <a:buFont typeface="Verdana"/>
              <a:buChar char="–"/>
            </a:pPr>
            <a:endParaRPr lang="it-IT" sz="1867" b="1" dirty="0">
              <a:solidFill>
                <a:srgbClr val="003366"/>
              </a:solidFill>
              <a:latin typeface="Verdana"/>
              <a:ea typeface="Verdana"/>
              <a:cs typeface="Verdana"/>
              <a:sym typeface="Verdana"/>
              <a:rtl val="0"/>
            </a:endParaRPr>
          </a:p>
          <a:p>
            <a:pPr marL="0" lvl="1" algn="just">
              <a:spcBef>
                <a:spcPts val="640"/>
              </a:spcBef>
              <a:buClr>
                <a:srgbClr val="003366"/>
              </a:buClr>
              <a:buSzPct val="25000"/>
            </a:pPr>
            <a:r>
              <a:rPr lang="en-GB" sz="1867" b="1" i="1">
                <a:solidFill>
                  <a:srgbClr val="003366"/>
                </a:solidFill>
                <a:latin typeface="Verdana"/>
                <a:ea typeface="Verdana"/>
                <a:cs typeface="Verdana"/>
                <a:sym typeface="Verdana"/>
                <a:rtl val="0"/>
              </a:rPr>
              <a:t>The member will receive confirmation of membership by mail, together with the </a:t>
            </a:r>
            <a:r>
              <a:rPr lang="en-GB" sz="1867" b="1" i="1">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form to activate the contribution and to possibly change the investment sub-fund</a:t>
            </a:r>
          </a:p>
          <a:p>
            <a:pPr marL="0" lvl="1" algn="just">
              <a:spcBef>
                <a:spcPts val="640"/>
              </a:spcBef>
              <a:buClr>
                <a:srgbClr val="003366"/>
              </a:buClr>
              <a:buSzPct val="25000"/>
            </a:pPr>
            <a:r>
              <a:rPr lang="en-GB" sz="1867" b="1" i="1">
                <a:solidFill>
                  <a:srgbClr val="002060"/>
                </a:solidFill>
                <a:latin typeface="Verdana"/>
                <a:ea typeface="Verdana"/>
                <a:cs typeface="Verdana"/>
                <a:sym typeface="Verdana"/>
                <a:rtl val="0"/>
              </a:rPr>
              <a:t>(The Conservative Sub-Fund is the investment sub-fund for silent memberships).</a:t>
            </a:r>
          </a:p>
          <a:p>
            <a:pPr marL="0" lvl="1" algn="just">
              <a:spcBef>
                <a:spcPts val="640"/>
              </a:spcBef>
              <a:buClr>
                <a:srgbClr val="003366"/>
              </a:buClr>
              <a:buSzPct val="25000"/>
            </a:pPr>
            <a:endParaRPr lang="it-IT" sz="1867" b="1" i="1" dirty="0">
              <a:solidFill>
                <a:srgbClr val="003366"/>
              </a:solidFill>
              <a:latin typeface="Verdana"/>
              <a:ea typeface="Verdana"/>
              <a:cs typeface="Verdana"/>
              <a:sym typeface="Verdana"/>
              <a:rtl val="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648061" y="52560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133701"/>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244" name="Shape 257"/>
          <p:cNvSpPr/>
          <p:nvPr/>
        </p:nvSpPr>
        <p:spPr>
          <a:xfrm rot="10800000" flipH="1">
            <a:off x="146697" y="4659549"/>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grpSp>
        <p:nvGrpSpPr>
          <p:cNvPr id="4" name="Group 6">
            <a:extLst>
              <a:ext uri="{FF2B5EF4-FFF2-40B4-BE49-F238E27FC236}">
                <a16:creationId xmlns:a16="http://schemas.microsoft.com/office/drawing/2014/main" id="{67D20AC3-126E-2658-931A-809DCE3C4DF2}"/>
              </a:ext>
            </a:extLst>
          </p:cNvPr>
          <p:cNvGrpSpPr/>
          <p:nvPr/>
        </p:nvGrpSpPr>
        <p:grpSpPr>
          <a:xfrm>
            <a:off x="8719091" y="3209144"/>
            <a:ext cx="3419063" cy="3599234"/>
            <a:chOff x="3655211" y="227910"/>
            <a:chExt cx="5612614" cy="8538607"/>
          </a:xfrm>
        </p:grpSpPr>
        <p:sp>
          <p:nvSpPr>
            <p:cNvPr id="6" name="Freeform 5">
              <a:extLst>
                <a:ext uri="{FF2B5EF4-FFF2-40B4-BE49-F238E27FC236}">
                  <a16:creationId xmlns:a16="http://schemas.microsoft.com/office/drawing/2014/main" id="{77CAF394-3C32-F81F-F6C6-CD1E2471574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9300CC9A-50D3-D3E2-E778-3DB3A16B3F5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9" name="Immagine 8">
            <a:extLst>
              <a:ext uri="{FF2B5EF4-FFF2-40B4-BE49-F238E27FC236}">
                <a16:creationId xmlns:a16="http://schemas.microsoft.com/office/drawing/2014/main" id="{A1207862-956D-DF19-168B-E83629E8B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0" name="Group 26">
            <a:extLst>
              <a:ext uri="{FF2B5EF4-FFF2-40B4-BE49-F238E27FC236}">
                <a16:creationId xmlns:a16="http://schemas.microsoft.com/office/drawing/2014/main" id="{EA44EDC6-52DF-DA7B-7148-B4BDCB5107C4}"/>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1" name="Freeform 11">
              <a:extLst>
                <a:ext uri="{FF2B5EF4-FFF2-40B4-BE49-F238E27FC236}">
                  <a16:creationId xmlns:a16="http://schemas.microsoft.com/office/drawing/2014/main" id="{0B52379E-8CB8-5671-F8DE-CAD82970E936}"/>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Freeform 13">
              <a:extLst>
                <a:ext uri="{FF2B5EF4-FFF2-40B4-BE49-F238E27FC236}">
                  <a16:creationId xmlns:a16="http://schemas.microsoft.com/office/drawing/2014/main" id="{F271752F-E244-B735-6C7B-CB8D42876A78}"/>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Tree>
    <p:extLst>
      <p:ext uri="{BB962C8B-B14F-4D97-AF65-F5344CB8AC3E}">
        <p14:creationId xmlns:p14="http://schemas.microsoft.com/office/powerpoint/2010/main" val="90940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180831" y="3189572"/>
            <a:ext cx="9159494"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                </a:t>
            </a:r>
          </a:p>
        </p:txBody>
      </p:sp>
      <p:sp>
        <p:nvSpPr>
          <p:cNvPr id="2" name="CasellaDiTesto 1"/>
          <p:cNvSpPr txBox="1"/>
          <p:nvPr/>
        </p:nvSpPr>
        <p:spPr>
          <a:xfrm>
            <a:off x="1397327" y="4622979"/>
            <a:ext cx="9235005" cy="1785104"/>
          </a:xfrm>
          <a:prstGeom prst="rect">
            <a:avLst/>
          </a:prstGeom>
          <a:noFill/>
        </p:spPr>
        <p:txBody>
          <a:bodyPr wrap="square" rtlCol="0">
            <a:spAutoFit/>
          </a:bodyPr>
          <a:lstStyle/>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a:p>
            <a:pPr defTabSz="457189">
              <a:lnSpc>
                <a:spcPct val="150000"/>
              </a:lnSpc>
            </a:pPr>
            <a:r>
              <a:rPr lang="en-GB" sz="2200" b="1" dirty="0">
                <a:solidFill>
                  <a:schemeClr val="tx2">
                    <a:lumMod val="75000"/>
                  </a:schemeClr>
                </a:solidFill>
                <a:latin typeface="Verdana" panose="020B0604030504040204" pitchFamily="34" charset="0"/>
                <a:ea typeface="Verdana" panose="020B0604030504040204" pitchFamily="34" charset="0"/>
              </a:rPr>
              <a:t>Both the participating employee and the employer may make additional, voluntary, periodic payments.</a:t>
            </a:r>
          </a:p>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77312" y="28073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340325" y="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pic>
        <p:nvPicPr>
          <p:cNvPr id="3" name="Immagine 2">
            <a:extLst>
              <a:ext uri="{FF2B5EF4-FFF2-40B4-BE49-F238E27FC236}">
                <a16:creationId xmlns:a16="http://schemas.microsoft.com/office/drawing/2014/main" id="{7612F78C-1B64-79A8-C5B4-B936070AE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F6868233-3052-5213-BDDF-FC0B8BF6473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67BB0132-C444-1B35-A8C5-6EEC7F6F46DB}"/>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8CB5FAB8-E4D3-C904-FBE3-63CCD766C9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7" name="CasellaDiTesto 6">
            <a:extLst>
              <a:ext uri="{FF2B5EF4-FFF2-40B4-BE49-F238E27FC236}">
                <a16:creationId xmlns:a16="http://schemas.microsoft.com/office/drawing/2014/main" id="{7B421A27-6B69-C855-29EB-D44DC32EBAD1}"/>
              </a:ext>
            </a:extLst>
          </p:cNvPr>
          <p:cNvSpPr txBox="1"/>
          <p:nvPr/>
        </p:nvSpPr>
        <p:spPr>
          <a:xfrm>
            <a:off x="4179548" y="223695"/>
            <a:ext cx="6094378" cy="461665"/>
          </a:xfrm>
          <a:prstGeom prst="rect">
            <a:avLst/>
          </a:prstGeom>
          <a:noFill/>
        </p:spPr>
        <p:txBody>
          <a:bodyPr wrap="square">
            <a:spAutoFit/>
          </a:bodyPr>
          <a:lstStyle/>
          <a:p>
            <a:r>
              <a:rPr lang="en-GB" sz="2400" b="1">
                <a:solidFill>
                  <a:srgbClr val="FF9900"/>
                </a:solidFill>
                <a:latin typeface="Verdana" panose="020B0604030504040204" pitchFamily="34" charset="0"/>
                <a:ea typeface="Verdana" panose="020B0604030504040204" pitchFamily="34" charset="0"/>
                <a:cs typeface="Arial"/>
                <a:sym typeface="Verdana"/>
                <a:rtl val="0"/>
              </a:rPr>
              <a:t>PREVIOUS SEVERANCE PAY</a:t>
            </a:r>
          </a:p>
        </p:txBody>
      </p:sp>
      <p:sp>
        <p:nvSpPr>
          <p:cNvPr id="13" name="CasellaDiTesto 12">
            <a:extLst>
              <a:ext uri="{FF2B5EF4-FFF2-40B4-BE49-F238E27FC236}">
                <a16:creationId xmlns:a16="http://schemas.microsoft.com/office/drawing/2014/main" id="{8A3F7CC4-D468-3322-8FE7-6B38A96E7370}"/>
              </a:ext>
            </a:extLst>
          </p:cNvPr>
          <p:cNvSpPr txBox="1"/>
          <p:nvPr/>
        </p:nvSpPr>
        <p:spPr>
          <a:xfrm>
            <a:off x="985685" y="735659"/>
            <a:ext cx="11063067" cy="2939266"/>
          </a:xfrm>
          <a:prstGeom prst="rect">
            <a:avLst/>
          </a:prstGeom>
          <a:noFill/>
        </p:spPr>
        <p:txBody>
          <a:bodyPr wrap="square">
            <a:spAutoFit/>
          </a:bodyPr>
          <a:lstStyle/>
          <a:p>
            <a:pPr marL="0" marR="64008" lvl="0" indent="0" defTabSz="457200" rtl="0" eaLnBrk="1" fontAlgn="auto" latinLnBrk="0" hangingPunct="1">
              <a:lnSpc>
                <a:spcPct val="150000"/>
              </a:lnSpc>
              <a:spcBef>
                <a:spcPts val="0"/>
              </a:spcBef>
              <a:spcAft>
                <a:spcPts val="0"/>
              </a:spcAft>
              <a:buClr>
                <a:srgbClr val="4F81BD"/>
              </a:buClr>
              <a:buSzPct val="25000"/>
              <a:buFontTx/>
              <a:buNone/>
              <a:tabLst/>
              <a:defRPr/>
            </a:pPr>
            <a:r>
              <a:rPr kumimoji="0" lang="en-GB" sz="2200" b="1"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In agreement with the employer, one can also request to pay the severance pay previously set aside and left in the company, but </a:t>
            </a:r>
            <a:r>
              <a:rPr kumimoji="0" lang="en-GB" sz="2200" b="1" i="0" u="none" strike="noStrike" cap="none" normalizeH="0" baseline="0" noProof="0">
                <a:ln>
                  <a:noFill/>
                </a:ln>
                <a:solidFill>
                  <a:srgbClr val="FF9900"/>
                </a:solidFill>
                <a:effectLst/>
                <a:uLnTx/>
                <a:uFillTx/>
                <a:latin typeface="Verdana" panose="020B0604030504040204" pitchFamily="34" charset="0"/>
                <a:ea typeface="Verdana" panose="020B0604030504040204" pitchFamily="34" charset="0"/>
                <a:cs typeface="Verdana"/>
                <a:sym typeface="Verdana"/>
                <a:rtl val="0"/>
              </a:rPr>
              <a:t>for companies with more than 50 employees </a:t>
            </a:r>
            <a:r>
              <a:rPr kumimoji="0" lang="en-GB" sz="2200" b="1"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which then pay the severance pay to the Treasury Fund, </a:t>
            </a:r>
            <a:r>
              <a:rPr kumimoji="0" lang="en-GB" sz="2200" b="1" i="0" u="none" strike="noStrike" cap="none" normalizeH="0" baseline="0" noProof="0">
                <a:ln>
                  <a:noFill/>
                </a:ln>
                <a:solidFill>
                  <a:srgbClr val="FF9900"/>
                </a:solidFill>
                <a:effectLst/>
                <a:uLnTx/>
                <a:uFillTx/>
                <a:latin typeface="Verdana" panose="020B0604030504040204" pitchFamily="34" charset="0"/>
                <a:ea typeface="Verdana" panose="020B0604030504040204" pitchFamily="34" charset="0"/>
                <a:cs typeface="Verdana"/>
                <a:sym typeface="Verdana"/>
                <a:rtl val="0"/>
              </a:rPr>
              <a:t>it is possible to pay into the Pension Fund only the amounts set aside before 2007</a:t>
            </a:r>
            <a:r>
              <a:rPr kumimoji="0" lang="en-GB" sz="2200" b="1"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a:t>
            </a:r>
          </a:p>
          <a:p>
            <a:pPr marR="64008" lvl="0" defTabSz="457200" rtl="0" eaLnBrk="1" fontAlgn="auto" latinLnBrk="0" hangingPunct="1">
              <a:lnSpc>
                <a:spcPct val="100000"/>
              </a:lnSpc>
              <a:spcBef>
                <a:spcPts val="0"/>
              </a:spcBef>
              <a:spcAft>
                <a:spcPts val="0"/>
              </a:spcAft>
              <a:buClr>
                <a:srgbClr val="4F81BD"/>
              </a:buClr>
              <a:buSzPct val="25000"/>
              <a:tabLst/>
              <a:defRPr/>
            </a:pPr>
            <a:r>
              <a:rPr kumimoji="0" lang="en-GB" sz="2000" b="1"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   </a:t>
            </a:r>
          </a:p>
        </p:txBody>
      </p:sp>
      <p:sp>
        <p:nvSpPr>
          <p:cNvPr id="14" name="Stella a 4 punte 13">
            <a:extLst>
              <a:ext uri="{FF2B5EF4-FFF2-40B4-BE49-F238E27FC236}">
                <a16:creationId xmlns:a16="http://schemas.microsoft.com/office/drawing/2014/main" id="{7E339CFE-94C1-510E-A4F0-40CD16B25497}"/>
              </a:ext>
            </a:extLst>
          </p:cNvPr>
          <p:cNvSpPr/>
          <p:nvPr/>
        </p:nvSpPr>
        <p:spPr>
          <a:xfrm>
            <a:off x="3144059" y="4207561"/>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823731D3-9D66-286F-18CC-F688BCBF5191}"/>
              </a:ext>
            </a:extLst>
          </p:cNvPr>
          <p:cNvSpPr txBox="1"/>
          <p:nvPr/>
        </p:nvSpPr>
        <p:spPr>
          <a:xfrm>
            <a:off x="3002774" y="3337493"/>
            <a:ext cx="7034505" cy="1046440"/>
          </a:xfrm>
          <a:prstGeom prst="rect">
            <a:avLst/>
          </a:prstGeom>
          <a:noFill/>
        </p:spPr>
        <p:txBody>
          <a:bodyPr wrap="square">
            <a:spAutoFit/>
          </a:bodyPr>
          <a:lstStyle/>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r>
              <a:rPr kumimoji="0" lang="en-GB" sz="2200" b="1" i="0" u="none" strike="noStrike" cap="none"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a:sym typeface="Verdana"/>
                <a:hlinkClick r:id="rId3">
                  <a:extLst>
                    <a:ext uri="{A12FA001-AC4F-418D-AE19-62706E023703}">
                      <ahyp:hlinkClr xmlns:ahyp="http://schemas.microsoft.com/office/drawing/2018/hyperlinkcolor" val="tx"/>
                    </a:ext>
                  </a:extLst>
                </a:hlinkClick>
              </a:rPr>
              <a:t>PREVIOUS SEVERANCE PAY Contribution Form</a:t>
            </a:r>
          </a:p>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r>
              <a:rPr lang="en-GB" sz="2200" b="1" dirty="0">
                <a:solidFill>
                  <a:srgbClr val="FF6600"/>
                </a:solidFill>
                <a:latin typeface="Verdana" panose="020B0604030504040204" pitchFamily="34" charset="0"/>
                <a:ea typeface="Verdana" panose="020B0604030504040204" pitchFamily="34" charset="0"/>
                <a:cs typeface="Verdana"/>
                <a:sym typeface="Verdana"/>
                <a:hlinkClick r:id="rId4">
                  <a:extLst>
                    <a:ext uri="{A12FA001-AC4F-418D-AE19-62706E023703}">
                      <ahyp:hlinkClr xmlns:ahyp="http://schemas.microsoft.com/office/drawing/2018/hyperlinkcolor" val="tx"/>
                    </a:ext>
                  </a:extLst>
                </a:hlinkClick>
              </a:rPr>
              <a:t>Payout of PAST SEVERANCE PAY agreement</a:t>
            </a:r>
          </a:p>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endParaRPr kumimoji="0" lang="it-IT"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endParaRPr>
          </a:p>
        </p:txBody>
      </p:sp>
      <p:sp>
        <p:nvSpPr>
          <p:cNvPr id="17" name="Stella a 4 punte 16">
            <a:extLst>
              <a:ext uri="{FF2B5EF4-FFF2-40B4-BE49-F238E27FC236}">
                <a16:creationId xmlns:a16="http://schemas.microsoft.com/office/drawing/2014/main" id="{F133B292-53B9-1F23-C0D6-AB630C1D9AC7}"/>
              </a:ext>
            </a:extLst>
          </p:cNvPr>
          <p:cNvSpPr/>
          <p:nvPr/>
        </p:nvSpPr>
        <p:spPr>
          <a:xfrm>
            <a:off x="3096840" y="3551964"/>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3ACC4D33-FB1E-956C-4B66-7AB363386176}"/>
              </a:ext>
            </a:extLst>
          </p:cNvPr>
          <p:cNvSpPr txBox="1"/>
          <p:nvPr/>
        </p:nvSpPr>
        <p:spPr>
          <a:xfrm>
            <a:off x="3934006" y="4413505"/>
            <a:ext cx="6094378" cy="697114"/>
          </a:xfrm>
          <a:prstGeom prst="rect">
            <a:avLst/>
          </a:prstGeom>
          <a:noFill/>
        </p:spPr>
        <p:txBody>
          <a:bodyPr wrap="square">
            <a:spAutoFit/>
          </a:bodyPr>
          <a:lstStyle/>
          <a:p>
            <a:pPr>
              <a:lnSpc>
                <a:spcPct val="100000"/>
              </a:lnSpc>
              <a:spcBef>
                <a:spcPts val="0"/>
              </a:spcBef>
            </a:pPr>
            <a:r>
              <a:rPr lang="en-GB" sz="1800" b="1">
                <a:solidFill>
                  <a:srgbClr val="FF9900"/>
                </a:solidFill>
                <a:latin typeface="Verdana" panose="020B0604030504040204" pitchFamily="34" charset="0"/>
                <a:ea typeface="Verdana" panose="020B0604030504040204" pitchFamily="34" charset="0"/>
                <a:cs typeface="Arial"/>
                <a:sym typeface="Verdana"/>
                <a:rtl val="0"/>
              </a:rPr>
              <a:t>        </a:t>
            </a:r>
          </a:p>
          <a:p>
            <a:pPr>
              <a:lnSpc>
                <a:spcPct val="100000"/>
              </a:lnSpc>
              <a:spcBef>
                <a:spcPts val="0"/>
              </a:spcBef>
            </a:pPr>
            <a:r>
              <a:rPr lang="en-GB" sz="2130" b="1">
                <a:solidFill>
                  <a:srgbClr val="FF9900"/>
                </a:solidFill>
                <a:latin typeface="Verdana" panose="020B0604030504040204" pitchFamily="34" charset="0"/>
                <a:ea typeface="Verdana" panose="020B0604030504040204" pitchFamily="34" charset="0"/>
                <a:cs typeface="Arial"/>
                <a:sym typeface="Verdana"/>
                <a:rtl val="0"/>
              </a:rPr>
              <a:t>ADDITIONAL PAYMENTS</a:t>
            </a:r>
          </a:p>
        </p:txBody>
      </p:sp>
      <p:sp>
        <p:nvSpPr>
          <p:cNvPr id="4" name="Stella a 4 punte 3">
            <a:extLst>
              <a:ext uri="{FF2B5EF4-FFF2-40B4-BE49-F238E27FC236}">
                <a16:creationId xmlns:a16="http://schemas.microsoft.com/office/drawing/2014/main" id="{6423E85F-D5A1-5A6A-EB8D-41F4F0F003D7}"/>
              </a:ext>
            </a:extLst>
          </p:cNvPr>
          <p:cNvSpPr/>
          <p:nvPr/>
        </p:nvSpPr>
        <p:spPr>
          <a:xfrm>
            <a:off x="3378472" y="6128838"/>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C1F0E7FF-6BA5-B598-1F5B-0690C5627461}"/>
              </a:ext>
            </a:extLst>
          </p:cNvPr>
          <p:cNvSpPr txBox="1"/>
          <p:nvPr/>
        </p:nvSpPr>
        <p:spPr>
          <a:xfrm>
            <a:off x="3472910" y="5920443"/>
            <a:ext cx="9235005" cy="769441"/>
          </a:xfrm>
          <a:prstGeom prst="rect">
            <a:avLst/>
          </a:prstGeom>
          <a:noFill/>
        </p:spPr>
        <p:txBody>
          <a:bodyPr wrap="square" rtlCol="0">
            <a:spAutoFit/>
          </a:bodyPr>
          <a:lstStyle/>
          <a:p>
            <a:pPr defTabSz="457189"/>
            <a:r>
              <a:rPr lang="en-GB" sz="2200" b="1" dirty="0">
                <a:solidFill>
                  <a:srgbClr val="FF660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Additional Payments Form </a:t>
            </a:r>
            <a:endParaRPr lang="en-GB" sz="2200" b="1" dirty="0">
              <a:solidFill>
                <a:srgbClr val="FF6600"/>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endParaRPr>
          </a:p>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p:txBody>
      </p:sp>
      <p:grpSp>
        <p:nvGrpSpPr>
          <p:cNvPr id="9" name="Group 6">
            <a:extLst>
              <a:ext uri="{FF2B5EF4-FFF2-40B4-BE49-F238E27FC236}">
                <a16:creationId xmlns:a16="http://schemas.microsoft.com/office/drawing/2014/main" id="{C60FE61A-EFBE-2105-972A-E5EF5A4C958F}"/>
              </a:ext>
            </a:extLst>
          </p:cNvPr>
          <p:cNvGrpSpPr/>
          <p:nvPr/>
        </p:nvGrpSpPr>
        <p:grpSpPr>
          <a:xfrm>
            <a:off x="9287254" y="3582046"/>
            <a:ext cx="2839462" cy="3275954"/>
            <a:chOff x="5049062" y="1392539"/>
            <a:chExt cx="4218763" cy="7373978"/>
          </a:xfrm>
        </p:grpSpPr>
        <p:sp>
          <p:nvSpPr>
            <p:cNvPr id="10" name="Freeform 5">
              <a:extLst>
                <a:ext uri="{FF2B5EF4-FFF2-40B4-BE49-F238E27FC236}">
                  <a16:creationId xmlns:a16="http://schemas.microsoft.com/office/drawing/2014/main" id="{10A68650-60C5-42D1-9391-3499FE3E7B81}"/>
                </a:ext>
              </a:extLst>
            </p:cNvPr>
            <p:cNvSpPr>
              <a:spLocks/>
            </p:cNvSpPr>
            <p:nvPr/>
          </p:nvSpPr>
          <p:spPr bwMode="auto">
            <a:xfrm>
              <a:off x="5049062" y="1392539"/>
              <a:ext cx="4218763" cy="7373978"/>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F0D6DD0-9D96-5BDB-F48F-7E7E05373DFC}"/>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70915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81C0BA71-92BA-C69F-D20B-39133F1556FA}"/>
              </a:ext>
            </a:extLst>
          </p:cNvPr>
          <p:cNvGrpSpPr/>
          <p:nvPr/>
        </p:nvGrpSpPr>
        <p:grpSpPr>
          <a:xfrm>
            <a:off x="8719091" y="3209144"/>
            <a:ext cx="3419063" cy="3599234"/>
            <a:chOff x="3655211" y="227910"/>
            <a:chExt cx="5612614" cy="8538607"/>
          </a:xfrm>
        </p:grpSpPr>
        <p:sp>
          <p:nvSpPr>
            <p:cNvPr id="14" name="Freeform 5">
              <a:extLst>
                <a:ext uri="{FF2B5EF4-FFF2-40B4-BE49-F238E27FC236}">
                  <a16:creationId xmlns:a16="http://schemas.microsoft.com/office/drawing/2014/main" id="{50645298-ADA3-617D-1B50-C5C56615CA9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5" name="Freeform 6">
              <a:extLst>
                <a:ext uri="{FF2B5EF4-FFF2-40B4-BE49-F238E27FC236}">
                  <a16:creationId xmlns:a16="http://schemas.microsoft.com/office/drawing/2014/main" id="{BCA1DBCF-EC6F-F3C2-E2C6-6764456C1FF0}"/>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79171" y="77848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47156" y="53329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4513" y="996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pic>
        <p:nvPicPr>
          <p:cNvPr id="4" name="Immagine 3">
            <a:extLst>
              <a:ext uri="{FF2B5EF4-FFF2-40B4-BE49-F238E27FC236}">
                <a16:creationId xmlns:a16="http://schemas.microsoft.com/office/drawing/2014/main" id="{B6A21B01-F519-8E12-E376-A8D2682A8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0A6C5549-1F39-87E6-780A-9AE24E950CD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0E08F06E-1A01-81DB-384E-4F6138F43255}"/>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BC58F795-70A7-5A25-E1AF-458E959067FE}"/>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6" name="CasellaDiTesto 15">
            <a:extLst>
              <a:ext uri="{FF2B5EF4-FFF2-40B4-BE49-F238E27FC236}">
                <a16:creationId xmlns:a16="http://schemas.microsoft.com/office/drawing/2014/main" id="{4B74D0E8-A34F-0FB7-77C7-8D12CF5B4F22}"/>
              </a:ext>
            </a:extLst>
          </p:cNvPr>
          <p:cNvSpPr txBox="1"/>
          <p:nvPr/>
        </p:nvSpPr>
        <p:spPr>
          <a:xfrm>
            <a:off x="2240250" y="89105"/>
            <a:ext cx="9678346" cy="830997"/>
          </a:xfrm>
          <a:prstGeom prst="rect">
            <a:avLst/>
          </a:prstGeom>
          <a:noFill/>
        </p:spPr>
        <p:txBody>
          <a:bodyPr wrap="square">
            <a:spAutoFit/>
          </a:bodyPr>
          <a:lstStyle/>
          <a:p>
            <a:r>
              <a:rPr lang="en-GB" sz="2400" b="1">
                <a:solidFill>
                  <a:srgbClr val="FF9900"/>
                </a:solidFill>
                <a:latin typeface="Arial"/>
                <a:ea typeface="Verdana"/>
                <a:cs typeface="Arial"/>
                <a:sym typeface="Verdana"/>
                <a:rtl val="0"/>
              </a:rPr>
              <a:t>CONTRIBUTION IN ADDITION TO THE SEVERANCE PAT (OPTIONAL) PROVIDED FOR IN THE RELEVANT NATIONAL COLLECTIVE LABOUR AGREEMENTS</a:t>
            </a:r>
          </a:p>
        </p:txBody>
      </p:sp>
      <p:pic>
        <p:nvPicPr>
          <p:cNvPr id="5" name="Immagine 4" descr="Immagine che contiene tavolo&#10;&#10;Descrizione generata automaticamente">
            <a:extLst>
              <a:ext uri="{FF2B5EF4-FFF2-40B4-BE49-F238E27FC236}">
                <a16:creationId xmlns:a16="http://schemas.microsoft.com/office/drawing/2014/main" id="{724D7483-FAB8-CABA-F787-3A9DF13C91B0}"/>
              </a:ext>
            </a:extLst>
          </p:cNvPr>
          <p:cNvPicPr>
            <a:picLocks noChangeAspect="1"/>
          </p:cNvPicPr>
          <p:nvPr/>
        </p:nvPicPr>
        <p:blipFill>
          <a:blip r:embed="rId4"/>
          <a:stretch>
            <a:fillRect/>
          </a:stretch>
        </p:blipFill>
        <p:spPr>
          <a:xfrm>
            <a:off x="93214" y="1914545"/>
            <a:ext cx="10820426" cy="5073396"/>
          </a:xfrm>
          <a:prstGeom prst="rect">
            <a:avLst/>
          </a:prstGeom>
        </p:spPr>
      </p:pic>
      <p:sp>
        <p:nvSpPr>
          <p:cNvPr id="10" name="CasellaDiTesto 9">
            <a:extLst>
              <a:ext uri="{FF2B5EF4-FFF2-40B4-BE49-F238E27FC236}">
                <a16:creationId xmlns:a16="http://schemas.microsoft.com/office/drawing/2014/main" id="{BF7297CB-229E-FE7E-3285-D0E14B798E43}"/>
              </a:ext>
            </a:extLst>
          </p:cNvPr>
          <p:cNvSpPr txBox="1"/>
          <p:nvPr/>
        </p:nvSpPr>
        <p:spPr>
          <a:xfrm>
            <a:off x="353713" y="1115702"/>
            <a:ext cx="11866881" cy="923330"/>
          </a:xfrm>
          <a:prstGeom prst="rect">
            <a:avLst/>
          </a:prstGeom>
          <a:noFill/>
        </p:spPr>
        <p:txBody>
          <a:bodyPr wrap="square">
            <a:spAutoFit/>
          </a:bodyPr>
          <a:lstStyle/>
          <a:p>
            <a:r>
              <a:rPr lang="en-GB" dirty="0">
                <a:solidFill>
                  <a:srgbClr val="002060"/>
                </a:solidFill>
                <a:latin typeface="Verdana" panose="020B0604030504040204" pitchFamily="34" charset="0"/>
                <a:ea typeface="Verdana" panose="020B0604030504040204" pitchFamily="34" charset="0"/>
                <a:cs typeface="Arial" panose="020B0604020202020204" pitchFamily="34" charset="0"/>
              </a:rPr>
              <a:t>E.g. minimum rates of payment to be borne by the employee and borne by the company as established by collective bargaining agreements that provide for membership in Fonte (this is a percentage of the salary taken as the basis for calculating the severance pay)</a:t>
            </a:r>
          </a:p>
        </p:txBody>
      </p:sp>
    </p:spTree>
    <p:extLst>
      <p:ext uri="{BB962C8B-B14F-4D97-AF65-F5344CB8AC3E}">
        <p14:creationId xmlns:p14="http://schemas.microsoft.com/office/powerpoint/2010/main" val="2516732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81C0BA71-92BA-C69F-D20B-39133F1556FA}"/>
              </a:ext>
            </a:extLst>
          </p:cNvPr>
          <p:cNvGrpSpPr/>
          <p:nvPr/>
        </p:nvGrpSpPr>
        <p:grpSpPr>
          <a:xfrm>
            <a:off x="9437914" y="3918856"/>
            <a:ext cx="2700240" cy="2889521"/>
            <a:chOff x="3655211" y="227910"/>
            <a:chExt cx="5612614" cy="8538607"/>
          </a:xfrm>
        </p:grpSpPr>
        <p:sp>
          <p:nvSpPr>
            <p:cNvPr id="14" name="Freeform 5">
              <a:extLst>
                <a:ext uri="{FF2B5EF4-FFF2-40B4-BE49-F238E27FC236}">
                  <a16:creationId xmlns:a16="http://schemas.microsoft.com/office/drawing/2014/main" id="{50645298-ADA3-617D-1B50-C5C56615CA9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5" name="Freeform 6">
              <a:extLst>
                <a:ext uri="{FF2B5EF4-FFF2-40B4-BE49-F238E27FC236}">
                  <a16:creationId xmlns:a16="http://schemas.microsoft.com/office/drawing/2014/main" id="{BCA1DBCF-EC6F-F3C2-E2C6-6764456C1FF0}"/>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79171" y="77848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47156" y="53329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4513" y="996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pic>
        <p:nvPicPr>
          <p:cNvPr id="4" name="Immagine 3">
            <a:extLst>
              <a:ext uri="{FF2B5EF4-FFF2-40B4-BE49-F238E27FC236}">
                <a16:creationId xmlns:a16="http://schemas.microsoft.com/office/drawing/2014/main" id="{B6A21B01-F519-8E12-E376-A8D2682A8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0A6C5549-1F39-87E6-780A-9AE24E950CD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0E08F06E-1A01-81DB-384E-4F6138F43255}"/>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BC58F795-70A7-5A25-E1AF-458E959067FE}"/>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6" name="CasellaDiTesto 15">
            <a:extLst>
              <a:ext uri="{FF2B5EF4-FFF2-40B4-BE49-F238E27FC236}">
                <a16:creationId xmlns:a16="http://schemas.microsoft.com/office/drawing/2014/main" id="{4B74D0E8-A34F-0FB7-77C7-8D12CF5B4F22}"/>
              </a:ext>
            </a:extLst>
          </p:cNvPr>
          <p:cNvSpPr txBox="1"/>
          <p:nvPr/>
        </p:nvSpPr>
        <p:spPr>
          <a:xfrm>
            <a:off x="2240250" y="89105"/>
            <a:ext cx="9678346" cy="461665"/>
          </a:xfrm>
          <a:prstGeom prst="rect">
            <a:avLst/>
          </a:prstGeom>
          <a:noFill/>
        </p:spPr>
        <p:txBody>
          <a:bodyPr wrap="square">
            <a:spAutoFit/>
          </a:bodyPr>
          <a:lstStyle/>
          <a:p>
            <a:r>
              <a:rPr lang="en-GB" sz="2400" b="1">
                <a:solidFill>
                  <a:srgbClr val="FF9900"/>
                </a:solidFill>
                <a:latin typeface="Arial"/>
                <a:ea typeface="Verdana"/>
                <a:cs typeface="Arial"/>
                <a:sym typeface="Verdana"/>
                <a:rtl val="0"/>
              </a:rPr>
              <a:t>WHAT SEVERANCE PAY CAN YOU PAY TO FON.TE.?</a:t>
            </a:r>
          </a:p>
        </p:txBody>
      </p:sp>
      <p:sp>
        <p:nvSpPr>
          <p:cNvPr id="7" name="CasellaDiTesto 6">
            <a:extLst>
              <a:ext uri="{FF2B5EF4-FFF2-40B4-BE49-F238E27FC236}">
                <a16:creationId xmlns:a16="http://schemas.microsoft.com/office/drawing/2014/main" id="{B6971D93-0683-73EE-35AE-2CD83EDF57CF}"/>
              </a:ext>
            </a:extLst>
          </p:cNvPr>
          <p:cNvSpPr txBox="1"/>
          <p:nvPr/>
        </p:nvSpPr>
        <p:spPr>
          <a:xfrm>
            <a:off x="741715" y="808376"/>
            <a:ext cx="10426083" cy="5570051"/>
          </a:xfrm>
          <a:prstGeom prst="rect">
            <a:avLst/>
          </a:prstGeom>
          <a:noFill/>
        </p:spPr>
        <p:txBody>
          <a:bodyPr wrap="square">
            <a:spAutoFit/>
          </a:bodyPr>
          <a:lstStyle/>
          <a:p>
            <a:r>
              <a:rPr lang="en-GB" sz="2000" b="1" dirty="0">
                <a:solidFill>
                  <a:srgbClr val="002060"/>
                </a:solidFill>
                <a:latin typeface="Verdana" panose="020B0604030504040204" pitchFamily="34" charset="0"/>
                <a:ea typeface="Verdana" panose="020B0604030504040204" pitchFamily="34" charset="0"/>
              </a:rPr>
              <a:t>SEVERANCE PAY TO BE ACCRUED:</a:t>
            </a:r>
          </a:p>
          <a:p>
            <a:pPr>
              <a:lnSpc>
                <a:spcPct val="150000"/>
              </a:lnSpc>
            </a:pPr>
            <a:r>
              <a:rPr lang="en-GB" sz="2000" dirty="0">
                <a:solidFill>
                  <a:srgbClr val="002060"/>
                </a:solidFill>
                <a:latin typeface="Verdana" panose="020B0604030504040204" pitchFamily="34" charset="0"/>
                <a:ea typeface="Verdana" panose="020B0604030504040204" pitchFamily="34" charset="0"/>
              </a:rPr>
              <a:t>• You can request to pay all or part of the severance pay accruing each year according to your reference national collective labour agreement</a:t>
            </a:r>
          </a:p>
          <a:p>
            <a:pPr>
              <a:lnSpc>
                <a:spcPct val="150000"/>
              </a:lnSpc>
            </a:pPr>
            <a:r>
              <a:rPr lang="en-GB" sz="2000" dirty="0">
                <a:solidFill>
                  <a:srgbClr val="002060"/>
                </a:solidFill>
                <a:latin typeface="Verdana" panose="020B0604030504040204" pitchFamily="34" charset="0"/>
                <a:ea typeface="Verdana" panose="020B0604030504040204" pitchFamily="34" charset="0"/>
              </a:rPr>
              <a:t>• Legislation requires that the company always accept your request</a:t>
            </a:r>
          </a:p>
          <a:p>
            <a:endParaRPr lang="it-IT" sz="2000" dirty="0">
              <a:solidFill>
                <a:srgbClr val="002060"/>
              </a:solidFill>
              <a:latin typeface="Verdana" panose="020B0604030504040204" pitchFamily="34" charset="0"/>
              <a:ea typeface="Verdana" panose="020B0604030504040204" pitchFamily="34" charset="0"/>
            </a:endParaRPr>
          </a:p>
          <a:p>
            <a:r>
              <a:rPr lang="en-GB" sz="2000" b="1" dirty="0">
                <a:solidFill>
                  <a:srgbClr val="002060"/>
                </a:solidFill>
                <a:latin typeface="Verdana" panose="020B0604030504040204" pitchFamily="34" charset="0"/>
                <a:ea typeface="Verdana" panose="020B0604030504040204" pitchFamily="34" charset="0"/>
              </a:rPr>
              <a:t>ACCRUED SEVERANCE PAY:</a:t>
            </a:r>
          </a:p>
          <a:p>
            <a:pPr>
              <a:lnSpc>
                <a:spcPct val="150000"/>
              </a:lnSpc>
            </a:pPr>
            <a:r>
              <a:rPr lang="en-GB" sz="2000" dirty="0">
                <a:solidFill>
                  <a:srgbClr val="002060"/>
                </a:solidFill>
                <a:latin typeface="Verdana" panose="020B0604030504040204" pitchFamily="34" charset="0"/>
                <a:ea typeface="Verdana" panose="020B0604030504040204" pitchFamily="34" charset="0"/>
              </a:rPr>
              <a:t>• You can only pay it if it remained with the company and was not paid into the National Social Security Treasury Fund</a:t>
            </a:r>
          </a:p>
          <a:p>
            <a:pPr>
              <a:lnSpc>
                <a:spcPct val="150000"/>
              </a:lnSpc>
            </a:pPr>
            <a:r>
              <a:rPr lang="en-GB" sz="2000" dirty="0">
                <a:solidFill>
                  <a:srgbClr val="002060"/>
                </a:solidFill>
                <a:latin typeface="Verdana" panose="020B0604030504040204" pitchFamily="34" charset="0"/>
                <a:ea typeface="Verdana" panose="020B0604030504040204" pitchFamily="34" charset="0"/>
              </a:rPr>
              <a:t>• This requires an agreement with the employer </a:t>
            </a:r>
          </a:p>
          <a:p>
            <a:pPr>
              <a:lnSpc>
                <a:spcPct val="150000"/>
              </a:lnSpc>
            </a:pPr>
            <a:r>
              <a:rPr lang="en-GB" sz="2000" dirty="0">
                <a:solidFill>
                  <a:srgbClr val="002060"/>
                </a:solidFill>
                <a:latin typeface="Verdana" panose="020B0604030504040204" pitchFamily="34" charset="0"/>
                <a:ea typeface="Verdana" panose="020B0604030504040204" pitchFamily="34" charset="0"/>
              </a:rPr>
              <a:t>• You can decide from which year to request payment</a:t>
            </a:r>
          </a:p>
          <a:p>
            <a:pPr>
              <a:lnSpc>
                <a:spcPct val="150000"/>
              </a:lnSpc>
            </a:pPr>
            <a:r>
              <a:rPr lang="en-GB" sz="2000" dirty="0">
                <a:solidFill>
                  <a:srgbClr val="002060"/>
                </a:solidFill>
                <a:latin typeface="Verdana" panose="020B0604030504040204" pitchFamily="34" charset="0"/>
                <a:ea typeface="Verdana" panose="020B0604030504040204" pitchFamily="34" charset="0"/>
              </a:rPr>
              <a:t>• It is important to remember that severance pay accrued after 2007 and paid into </a:t>
            </a:r>
            <a:r>
              <a:rPr lang="en-GB" sz="2000" dirty="0" err="1">
                <a:solidFill>
                  <a:srgbClr val="002060"/>
                </a:solidFill>
                <a:latin typeface="Verdana" panose="020B0604030504040204" pitchFamily="34" charset="0"/>
                <a:ea typeface="Verdana" panose="020B0604030504040204" pitchFamily="34" charset="0"/>
              </a:rPr>
              <a:t>Fon.Te</a:t>
            </a:r>
            <a:r>
              <a:rPr lang="en-GB" sz="2000" dirty="0">
                <a:solidFill>
                  <a:srgbClr val="002060"/>
                </a:solidFill>
                <a:latin typeface="Verdana" panose="020B0604030504040204" pitchFamily="34" charset="0"/>
                <a:ea typeface="Verdana" panose="020B0604030504040204" pitchFamily="34" charset="0"/>
              </a:rPr>
              <a:t>. even subsequently benefits from the most favourable taxation, maximum 15%, minimum 9%</a:t>
            </a:r>
          </a:p>
        </p:txBody>
      </p:sp>
    </p:spTree>
    <p:extLst>
      <p:ext uri="{BB962C8B-B14F-4D97-AF65-F5344CB8AC3E}">
        <p14:creationId xmlns:p14="http://schemas.microsoft.com/office/powerpoint/2010/main" val="1906096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839961"/>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868419"/>
              <a:ext cx="6592200" cy="373973"/>
            </a:xfrm>
            <a:prstGeom prst="rect">
              <a:avLst/>
            </a:prstGeom>
            <a:noFill/>
          </p:spPr>
          <p:txBody>
            <a:bodyPr wrap="square" rtlCol="0">
              <a:spAutoFit/>
            </a:bodyPr>
            <a:lstStyle/>
            <a:p>
              <a:pPr algn="ctr"/>
              <a:r>
                <a:rPr lang="en-GB" sz="2600" b="1">
                  <a:solidFill>
                    <a:schemeClr val="bg1"/>
                  </a:solidFill>
                  <a:latin typeface="Verdana" panose="020B0604030504040204" pitchFamily="34" charset="0"/>
                  <a:ea typeface="Verdana" panose="020B0604030504040204" pitchFamily="34" charset="0"/>
                  <a:cs typeface="HelveticaNeueLT Std Bold"/>
                </a:rPr>
                <a:t>THE CONTRIBUTION</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63940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
            <a:extLst>
              <a:ext uri="{FF2B5EF4-FFF2-40B4-BE49-F238E27FC236}">
                <a16:creationId xmlns:a16="http://schemas.microsoft.com/office/drawing/2014/main" id="{4722BB73-40BD-3427-2D67-BB2937C8F5F5}"/>
              </a:ext>
            </a:extLst>
          </p:cNvPr>
          <p:cNvGrpSpPr/>
          <p:nvPr/>
        </p:nvGrpSpPr>
        <p:grpSpPr>
          <a:xfrm>
            <a:off x="9873343" y="4158343"/>
            <a:ext cx="2264812" cy="2650033"/>
            <a:chOff x="3655211" y="227910"/>
            <a:chExt cx="5612614" cy="8538607"/>
          </a:xfrm>
        </p:grpSpPr>
        <p:sp>
          <p:nvSpPr>
            <p:cNvPr id="12" name="Freeform 5">
              <a:extLst>
                <a:ext uri="{FF2B5EF4-FFF2-40B4-BE49-F238E27FC236}">
                  <a16:creationId xmlns:a16="http://schemas.microsoft.com/office/drawing/2014/main" id="{149FB302-3176-9DDE-2C7B-67675FF868E0}"/>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Freeform 6">
              <a:extLst>
                <a:ext uri="{FF2B5EF4-FFF2-40B4-BE49-F238E27FC236}">
                  <a16:creationId xmlns:a16="http://schemas.microsoft.com/office/drawing/2014/main" id="{EFC67E0D-50EB-7AFF-EDE2-613C807A78E6}"/>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723481" y="430087"/>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400" b="1">
                <a:solidFill>
                  <a:srgbClr val="FF9900"/>
                </a:solidFill>
                <a:latin typeface="Arial"/>
                <a:ea typeface="Verdana"/>
                <a:cs typeface="Arial"/>
                <a:rtl val="0"/>
              </a:rPr>
              <a:t>CONTRIBUTION PERIODICITY AND DEADLINES</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77335" y="57438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6" y="2908141"/>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pPr defTabSz="609555"/>
            <a:endParaRPr lang="en-US" sz="2400">
              <a:solidFill>
                <a:prstClr val="black"/>
              </a:solidFill>
              <a:latin typeface="Calibri"/>
            </a:endParaRP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01770" y="966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F6600"/>
              </a:solidFill>
              <a:latin typeface="Calibri"/>
            </a:endParaRPr>
          </a:p>
        </p:txBody>
      </p:sp>
      <p:sp>
        <p:nvSpPr>
          <p:cNvPr id="3" name="CasellaDiTesto 2"/>
          <p:cNvSpPr txBox="1"/>
          <p:nvPr/>
        </p:nvSpPr>
        <p:spPr>
          <a:xfrm>
            <a:off x="2723481" y="-331574"/>
            <a:ext cx="184731" cy="461665"/>
          </a:xfrm>
          <a:prstGeom prst="rect">
            <a:avLst/>
          </a:prstGeom>
          <a:noFill/>
        </p:spPr>
        <p:txBody>
          <a:bodyPr wrap="none" rtlCol="0">
            <a:spAutoFit/>
          </a:bodyPr>
          <a:lstStyle/>
          <a:p>
            <a:pPr defTabSz="609555"/>
            <a:endParaRPr lang="it-IT" sz="2400" dirty="0">
              <a:solidFill>
                <a:prstClr val="black"/>
              </a:solidFill>
              <a:latin typeface="Calibri"/>
            </a:endParaRPr>
          </a:p>
        </p:txBody>
      </p:sp>
      <p:sp>
        <p:nvSpPr>
          <p:cNvPr id="253" name="Shape 305"/>
          <p:cNvSpPr/>
          <p:nvPr/>
        </p:nvSpPr>
        <p:spPr>
          <a:xfrm>
            <a:off x="1156493" y="4065565"/>
            <a:ext cx="7794347" cy="1529729"/>
          </a:xfrm>
          <a:prstGeom prst="rect">
            <a:avLst/>
          </a:prstGeom>
          <a:noFill/>
          <a:ln>
            <a:noFill/>
          </a:ln>
        </p:spPr>
        <p:txBody>
          <a:bodyPr lIns="121900" tIns="60933" rIns="121900" bIns="60933" anchor="t" anchorCtr="0">
            <a:noAutofit/>
          </a:bodyPr>
          <a:lstStyle/>
          <a:p>
            <a:pPr algn="just" defTabSz="609555">
              <a:buClr>
                <a:srgbClr val="003366"/>
              </a:buClr>
              <a:buSzPct val="25000"/>
            </a:pPr>
            <a:endParaRPr lang="it-IT" sz="1867" b="1" dirty="0">
              <a:solidFill>
                <a:srgbClr val="003366"/>
              </a:solidFill>
              <a:latin typeface="Verdana"/>
              <a:ea typeface="Verdana"/>
              <a:cs typeface="Verdana"/>
              <a:sym typeface="Verdana"/>
              <a:rtl val="0"/>
            </a:endParaRPr>
          </a:p>
        </p:txBody>
      </p:sp>
      <p:sp>
        <p:nvSpPr>
          <p:cNvPr id="255" name="Shape 300"/>
          <p:cNvSpPr txBox="1"/>
          <p:nvPr/>
        </p:nvSpPr>
        <p:spPr>
          <a:xfrm>
            <a:off x="1686624" y="3338506"/>
            <a:ext cx="6502397" cy="374655"/>
          </a:xfrm>
          <a:prstGeom prst="rect">
            <a:avLst/>
          </a:prstGeom>
          <a:noFill/>
          <a:ln>
            <a:noFill/>
          </a:ln>
        </p:spPr>
        <p:txBody>
          <a:bodyPr lIns="121900" tIns="60933" rIns="121900" bIns="60933" anchor="t" anchorCtr="0">
            <a:noAutofit/>
          </a:bodyPr>
          <a:lstStyle/>
          <a:p>
            <a:pPr algn="just" defTabSz="609555">
              <a:buClr>
                <a:srgbClr val="003366"/>
              </a:buClr>
              <a:buSzPct val="25000"/>
            </a:pPr>
            <a:endParaRPr lang="it-IT" sz="2133" b="1" dirty="0">
              <a:solidFill>
                <a:srgbClr val="003366"/>
              </a:solidFill>
              <a:latin typeface="Verdana"/>
              <a:ea typeface="Verdana"/>
              <a:cs typeface="Verdana"/>
              <a:sym typeface="Verdana"/>
              <a:rtl val="0"/>
            </a:endParaRPr>
          </a:p>
        </p:txBody>
      </p:sp>
      <p:sp>
        <p:nvSpPr>
          <p:cNvPr id="256" name="Freeform 5">
            <a:extLst>
              <a:ext uri="{FF2B5EF4-FFF2-40B4-BE49-F238E27FC236}">
                <a16:creationId xmlns:a16="http://schemas.microsoft.com/office/drawing/2014/main" id="{CAD7B588-26B2-4CBD-BB2D-9E88490BCE5A}"/>
              </a:ext>
            </a:extLst>
          </p:cNvPr>
          <p:cNvSpPr>
            <a:spLocks/>
          </p:cNvSpPr>
          <p:nvPr/>
        </p:nvSpPr>
        <p:spPr bwMode="auto">
          <a:xfrm>
            <a:off x="374300" y="2949245"/>
            <a:ext cx="175415" cy="26162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
        <p:nvSpPr>
          <p:cNvPr id="247" name="CasellaDiTesto 246">
            <a:extLst>
              <a:ext uri="{FF2B5EF4-FFF2-40B4-BE49-F238E27FC236}">
                <a16:creationId xmlns:a16="http://schemas.microsoft.com/office/drawing/2014/main" id="{3D40AFBD-F946-43A3-86A7-4869D608C6D7}"/>
              </a:ext>
            </a:extLst>
          </p:cNvPr>
          <p:cNvSpPr txBox="1"/>
          <p:nvPr/>
        </p:nvSpPr>
        <p:spPr>
          <a:xfrm>
            <a:off x="68559" y="1618050"/>
            <a:ext cx="12069595" cy="4864409"/>
          </a:xfrm>
          <a:prstGeom prst="rect">
            <a:avLst/>
          </a:prstGeom>
          <a:noFill/>
        </p:spPr>
        <p:txBody>
          <a:bodyPr wrap="square">
            <a:spAutoFit/>
          </a:bodyPr>
          <a:lstStyle/>
          <a:p>
            <a:pPr marL="70482" indent="386696" algn="just">
              <a:lnSpc>
                <a:spcPct val="125000"/>
              </a:lnSpc>
            </a:pPr>
            <a:r>
              <a:rPr lang="en-GB" sz="1600" b="1">
                <a:solidFill>
                  <a:srgbClr val="002060"/>
                </a:solidFill>
                <a:latin typeface="Verdana" panose="020B0604030504040204" pitchFamily="34" charset="0"/>
                <a:ea typeface="Verdana" panose="020B0604030504040204" pitchFamily="34" charset="0"/>
                <a:cs typeface="Verdana" panose="020B0604030504040204" pitchFamily="34" charset="0"/>
              </a:rPr>
              <a:t>With a view to enabling timely reconciliation of payments and avoiding delays in the investment of sums, the contribution slip must be sent by the following deadlines</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1ST QUARTER (January, February, March): send slip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12 April</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/bank transfer order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16 April</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2nd QUARTER (April, May, June): send slip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12 July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bank transfer order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16 July</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3rd QUARTER (July, August, September): send slip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12 October</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/bank transfer order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16 October </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4th QUARTER (October, November, December): send slip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12 January</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/bank transfer order by </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16</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d</a:t>
            </a:r>
          </a:p>
          <a:p>
            <a:pPr marL="70482" indent="386696" algn="just">
              <a:lnSpc>
                <a:spcPct val="125000"/>
              </a:lnSpc>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January </a:t>
            </a:r>
          </a:p>
          <a:p>
            <a:pPr marL="71117" marR="266052" algn="just">
              <a:lnSpc>
                <a:spcPct val="106000"/>
              </a:lnSpc>
              <a:spcBef>
                <a:spcPts val="400"/>
              </a:spcBef>
            </a:pPr>
            <a:endParaRPr lang="it-IT"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71117" marR="266052" algn="just">
              <a:lnSpc>
                <a:spcPct val="106000"/>
              </a:lnSpc>
              <a:spcBef>
                <a:spcPts val="400"/>
              </a:spcBef>
            </a:pPr>
            <a:r>
              <a:rPr lang="en-GB" sz="1600" b="1">
                <a:solidFill>
                  <a:srgbClr val="002060"/>
                </a:solidFill>
                <a:latin typeface="Verdana" panose="020B0604030504040204" pitchFamily="34" charset="0"/>
                <a:ea typeface="Verdana" panose="020B0604030504040204" pitchFamily="34" charset="0"/>
                <a:cs typeface="Verdana" panose="020B0604030504040204" pitchFamily="34" charset="0"/>
              </a:rPr>
              <a:t>	The sending of the slip is mandatory both for the reporting of ordinary contributions and for the settlement of any arrears.</a:t>
            </a:r>
          </a:p>
          <a:p>
            <a:pPr marL="71117" marR="266052" algn="just">
              <a:lnSpc>
                <a:spcPct val="106000"/>
              </a:lnSpc>
              <a:spcBef>
                <a:spcPts val="400"/>
              </a:spcBef>
            </a:pPr>
            <a:endParaRPr lang="it-IT"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71117" marR="266052" algn="just">
              <a:lnSpc>
                <a:spcPct val="106000"/>
              </a:lnSpc>
              <a:spcBef>
                <a:spcPts val="400"/>
              </a:spcBef>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Failure to send the slip does not allow the Fund to proceed with the investment of the sums paid by the employer, who will therefore be liable to pay the penalties provided for by the Articles of Association.</a:t>
            </a:r>
            <a:r>
              <a:rPr lang="en-GB" sz="1600" u="sng">
                <a:solidFill>
                  <a:srgbClr val="002060"/>
                </a:solidFill>
                <a:latin typeface="Verdana" panose="020B0604030504040204" pitchFamily="34" charset="0"/>
                <a:ea typeface="Verdana" panose="020B0604030504040204" pitchFamily="34" charset="0"/>
                <a:cs typeface="Verdana" panose="020B0604030504040204" pitchFamily="34" charset="0"/>
              </a:rPr>
              <a:t> The contribution list and the bank transfer must be of the same amount</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marR="152392" algn="just" fontAlgn="base">
              <a:lnSpc>
                <a:spcPct val="125000"/>
              </a:lnSpc>
            </a:pPr>
            <a:r>
              <a:rPr lang="en-GB" sz="1600">
                <a:latin typeface="Verdana" panose="020B0604030504040204" pitchFamily="34" charset="0"/>
                <a:ea typeface="Times New Roman" panose="02020603050405020304" pitchFamily="18" charset="0"/>
              </a:rPr>
              <a:t> </a:t>
            </a:r>
          </a:p>
        </p:txBody>
      </p:sp>
      <p:sp>
        <p:nvSpPr>
          <p:cNvPr id="5" name="Freeform 5">
            <a:extLst>
              <a:ext uri="{FF2B5EF4-FFF2-40B4-BE49-F238E27FC236}">
                <a16:creationId xmlns:a16="http://schemas.microsoft.com/office/drawing/2014/main" id="{D2F8946E-6CC8-4A98-B53E-CD8485C550E1}"/>
              </a:ext>
            </a:extLst>
          </p:cNvPr>
          <p:cNvSpPr>
            <a:spLocks/>
          </p:cNvSpPr>
          <p:nvPr/>
        </p:nvSpPr>
        <p:spPr bwMode="auto">
          <a:xfrm>
            <a:off x="380486" y="3617946"/>
            <a:ext cx="195786" cy="247052"/>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EB6F09"/>
          </a:solidFill>
          <a:ln>
            <a:noFill/>
          </a:ln>
        </p:spPr>
        <p:txBody>
          <a:bodyPr vert="horz" wrap="square" lIns="121920" tIns="60960" rIns="121920" bIns="60960" numCol="1" anchor="t" anchorCtr="0" compatLnSpc="1">
            <a:prstTxWarp prst="textNoShape">
              <a:avLst/>
            </a:prstTxWarp>
          </a:bodyPr>
          <a:lstStyle/>
          <a:p>
            <a:pPr defTabSz="609555"/>
            <a:endParaRPr lang="en-US" sz="2400" dirty="0">
              <a:solidFill>
                <a:srgbClr val="F79646"/>
              </a:solidFill>
              <a:latin typeface="Calibri"/>
            </a:endParaRPr>
          </a:p>
        </p:txBody>
      </p:sp>
      <p:sp>
        <p:nvSpPr>
          <p:cNvPr id="6" name="Freeform 5">
            <a:extLst>
              <a:ext uri="{FF2B5EF4-FFF2-40B4-BE49-F238E27FC236}">
                <a16:creationId xmlns:a16="http://schemas.microsoft.com/office/drawing/2014/main" id="{0066C78B-A0F6-422B-A739-3FEFCFEA1BDD}"/>
              </a:ext>
            </a:extLst>
          </p:cNvPr>
          <p:cNvSpPr>
            <a:spLocks/>
          </p:cNvSpPr>
          <p:nvPr/>
        </p:nvSpPr>
        <p:spPr bwMode="auto">
          <a:xfrm>
            <a:off x="391455" y="2614423"/>
            <a:ext cx="175415" cy="26162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
        <p:nvSpPr>
          <p:cNvPr id="8" name="Freeform 5">
            <a:extLst>
              <a:ext uri="{FF2B5EF4-FFF2-40B4-BE49-F238E27FC236}">
                <a16:creationId xmlns:a16="http://schemas.microsoft.com/office/drawing/2014/main" id="{885906E1-6D68-48B0-AFC9-FF63176B6D42}"/>
              </a:ext>
            </a:extLst>
          </p:cNvPr>
          <p:cNvSpPr>
            <a:spLocks/>
          </p:cNvSpPr>
          <p:nvPr/>
        </p:nvSpPr>
        <p:spPr bwMode="auto">
          <a:xfrm>
            <a:off x="374300" y="3284067"/>
            <a:ext cx="175415" cy="26162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
        <p:nvSpPr>
          <p:cNvPr id="2" name="CasellaDiTesto 1">
            <a:extLst>
              <a:ext uri="{FF2B5EF4-FFF2-40B4-BE49-F238E27FC236}">
                <a16:creationId xmlns:a16="http://schemas.microsoft.com/office/drawing/2014/main" id="{32790DD5-C997-41BE-B02C-FEBE864D8E47}"/>
              </a:ext>
            </a:extLst>
          </p:cNvPr>
          <p:cNvSpPr txBox="1"/>
          <p:nvPr/>
        </p:nvSpPr>
        <p:spPr>
          <a:xfrm>
            <a:off x="566870" y="1347987"/>
            <a:ext cx="8959209" cy="338554"/>
          </a:xfrm>
          <a:prstGeom prst="rect">
            <a:avLst/>
          </a:prstGeom>
          <a:noFill/>
        </p:spPr>
        <p:txBody>
          <a:bodyPr wrap="square" rtlCol="0">
            <a:spAutoFit/>
          </a:bodyPr>
          <a:lstStyle/>
          <a:p>
            <a:r>
              <a:rPr lang="en-GB" sz="1600" b="1">
                <a:solidFill>
                  <a:srgbClr val="002060"/>
                </a:solidFill>
                <a:latin typeface="Verdana" panose="020B0604030504040204" pitchFamily="34" charset="0"/>
                <a:ea typeface="Verdana" panose="020B0604030504040204" pitchFamily="34" charset="0"/>
              </a:rPr>
              <a:t>The contribution to the Fon.Te. Fund is quarterly</a:t>
            </a:r>
          </a:p>
        </p:txBody>
      </p:sp>
      <p:pic>
        <p:nvPicPr>
          <p:cNvPr id="4" name="Immagine 3">
            <a:extLst>
              <a:ext uri="{FF2B5EF4-FFF2-40B4-BE49-F238E27FC236}">
                <a16:creationId xmlns:a16="http://schemas.microsoft.com/office/drawing/2014/main" id="{CFF63CBF-BEC6-198E-6B42-B1A8FE974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7" name="Group 26">
            <a:extLst>
              <a:ext uri="{FF2B5EF4-FFF2-40B4-BE49-F238E27FC236}">
                <a16:creationId xmlns:a16="http://schemas.microsoft.com/office/drawing/2014/main" id="{2D9DCD38-BE83-CBAC-9DF6-C0D63AA87383}"/>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9" name="Freeform 11">
              <a:extLst>
                <a:ext uri="{FF2B5EF4-FFF2-40B4-BE49-F238E27FC236}">
                  <a16:creationId xmlns:a16="http://schemas.microsoft.com/office/drawing/2014/main" id="{293F6FA6-F6D4-62B1-AE66-F576DDE94C42}"/>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Freeform 13">
              <a:extLst>
                <a:ext uri="{FF2B5EF4-FFF2-40B4-BE49-F238E27FC236}">
                  <a16:creationId xmlns:a16="http://schemas.microsoft.com/office/drawing/2014/main" id="{D779E86D-C054-1480-4056-80480EC89ED7}"/>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4" name="Freeform 5">
            <a:extLst>
              <a:ext uri="{FF2B5EF4-FFF2-40B4-BE49-F238E27FC236}">
                <a16:creationId xmlns:a16="http://schemas.microsoft.com/office/drawing/2014/main" id="{05354422-F86E-F592-13E5-B5CA4B56D59C}"/>
              </a:ext>
            </a:extLst>
          </p:cNvPr>
          <p:cNvSpPr>
            <a:spLocks/>
          </p:cNvSpPr>
          <p:nvPr/>
        </p:nvSpPr>
        <p:spPr bwMode="auto">
          <a:xfrm>
            <a:off x="374300" y="2936947"/>
            <a:ext cx="175415" cy="26162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pPr defTabSz="609555"/>
            <a:endParaRPr lang="en-US" sz="2400">
              <a:solidFill>
                <a:srgbClr val="F79646"/>
              </a:solidFill>
              <a:latin typeface="Calibri"/>
            </a:endParaRPr>
          </a:p>
        </p:txBody>
      </p:sp>
    </p:spTree>
    <p:extLst>
      <p:ext uri="{BB962C8B-B14F-4D97-AF65-F5344CB8AC3E}">
        <p14:creationId xmlns:p14="http://schemas.microsoft.com/office/powerpoint/2010/main" val="133504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1831" y="348197"/>
            <a:ext cx="9389790"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itchFamily="34" charset="0"/>
              </a:rPr>
              <a:t>HOW TO CHECK YOUR INDIVIDUAL POSITION</a:t>
            </a:r>
            <a:br>
              <a:rPr lang="en-GB" sz="2133" b="1">
                <a:solidFill>
                  <a:srgbClr val="FF9900"/>
                </a:solidFill>
                <a:latin typeface="Verdana" pitchFamily="34" charset="0"/>
              </a:rPr>
            </a:br>
            <a:endParaRPr lang="en-GB" sz="2133" b="1">
              <a:solidFill>
                <a:srgbClr val="FF9900"/>
              </a:solidFill>
              <a:latin typeface="Verdana" pitchFamily="34" charset="0"/>
            </a:endParaRP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150913" y="3542202"/>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946425" y="3584364"/>
            <a:ext cx="7455491" cy="722827"/>
          </a:xfrm>
          <a:prstGeom prst="rect">
            <a:avLst/>
          </a:prstGeom>
          <a:noFill/>
        </p:spPr>
        <p:txBody>
          <a:bodyPr wrap="square" rtlCol="0">
            <a:spAutoFit/>
          </a:bodyPr>
          <a:lstStyle/>
          <a:p>
            <a:pPr lvl="0" algn="just" fontAlgn="base">
              <a:spcBef>
                <a:spcPct val="0"/>
              </a:spcBef>
              <a:spcAft>
                <a:spcPct val="0"/>
              </a:spcAft>
              <a:buClr>
                <a:srgbClr val="FF9900"/>
              </a:buClr>
              <a:buSzPct val="25000"/>
              <a:defRPr/>
            </a:pPr>
            <a:r>
              <a:rPr lang="en-GB" sz="2000" b="1">
                <a:solidFill>
                  <a:srgbClr val="002060"/>
                </a:solidFill>
                <a:latin typeface="Verdana" pitchFamily="34" charset="0"/>
                <a:ea typeface="Verdana" pitchFamily="34" charset="0"/>
                <a:cs typeface="Verdana" pitchFamily="34" charset="0"/>
                <a:sym typeface="Verdana" pitchFamily="34" charset="0"/>
              </a:rPr>
              <a:t>IN THE RESERVED AREA OF THE WEBSITE</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128305" y="4664599"/>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923817" y="4664599"/>
            <a:ext cx="7714923" cy="400110"/>
          </a:xfrm>
          <a:prstGeom prst="rect">
            <a:avLst/>
          </a:prstGeom>
          <a:noFill/>
        </p:spPr>
        <p:txBody>
          <a:bodyPr wrap="square" rtlCol="0">
            <a:spAutoFit/>
          </a:bodyPr>
          <a:lstStyle/>
          <a:p>
            <a:pPr algn="just">
              <a:spcBef>
                <a:spcPts val="533"/>
              </a:spcBef>
              <a:buClr>
                <a:schemeClr val="accent1"/>
              </a:buClr>
              <a:buSzPct val="25000"/>
            </a:pPr>
            <a:r>
              <a:rPr lang="en-GB" sz="2000" b="1">
                <a:solidFill>
                  <a:srgbClr val="002060"/>
                </a:solidFill>
                <a:latin typeface="Verdana"/>
                <a:ea typeface="Verdana"/>
                <a:cs typeface="Verdana"/>
                <a:sym typeface="Verdana"/>
                <a:rtl val="0"/>
              </a:rPr>
              <a:t>PENSION BENEFITS STATEMENT</a:t>
            </a:r>
          </a:p>
        </p:txBody>
      </p:sp>
      <p:grpSp>
        <p:nvGrpSpPr>
          <p:cNvPr id="253" name="Group 13">
            <a:extLst>
              <a:ext uri="{FF2B5EF4-FFF2-40B4-BE49-F238E27FC236}">
                <a16:creationId xmlns:a16="http://schemas.microsoft.com/office/drawing/2014/main" id="{A569106E-4069-4647-931B-8B90EFC0E1A6}"/>
              </a:ext>
            </a:extLst>
          </p:cNvPr>
          <p:cNvGrpSpPr/>
          <p:nvPr/>
        </p:nvGrpSpPr>
        <p:grpSpPr>
          <a:xfrm>
            <a:off x="1144593" y="2439663"/>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9" name="TextBox 22">
            <a:extLst>
              <a:ext uri="{FF2B5EF4-FFF2-40B4-BE49-F238E27FC236}">
                <a16:creationId xmlns:a16="http://schemas.microsoft.com/office/drawing/2014/main" id="{9142822A-13CD-4DB7-BE10-BFFBCAEC86CF}"/>
              </a:ext>
            </a:extLst>
          </p:cNvPr>
          <p:cNvSpPr txBox="1"/>
          <p:nvPr/>
        </p:nvSpPr>
        <p:spPr>
          <a:xfrm>
            <a:off x="1946425" y="2437274"/>
            <a:ext cx="7455491" cy="722827"/>
          </a:xfrm>
          <a:prstGeom prst="rect">
            <a:avLst/>
          </a:prstGeom>
          <a:noFill/>
        </p:spPr>
        <p:txBody>
          <a:bodyPr wrap="square" rtlCol="0">
            <a:spAutoFit/>
          </a:bodyPr>
          <a:lstStyle/>
          <a:p>
            <a:pPr lvl="0" algn="just" fontAlgn="base">
              <a:spcBef>
                <a:spcPct val="0"/>
              </a:spcBef>
              <a:spcAft>
                <a:spcPct val="0"/>
              </a:spcAft>
              <a:buClr>
                <a:srgbClr val="FF9900"/>
              </a:buClr>
              <a:buSzPct val="25000"/>
              <a:defRPr/>
            </a:pPr>
            <a:r>
              <a:rPr lang="en-GB" sz="2000" b="1">
                <a:solidFill>
                  <a:srgbClr val="002060"/>
                </a:solidFill>
                <a:latin typeface="Verdana" pitchFamily="34" charset="0"/>
                <a:ea typeface="Verdana" pitchFamily="34" charset="0"/>
                <a:cs typeface="Verdana" pitchFamily="34" charset="0"/>
                <a:sym typeface="Verdana" pitchFamily="34" charset="0"/>
              </a:rPr>
              <a:t>ON PAYSLIPS/SINGLE CERTIFICATION</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grpSp>
        <p:nvGrpSpPr>
          <p:cNvPr id="5" name="Group 6">
            <a:extLst>
              <a:ext uri="{FF2B5EF4-FFF2-40B4-BE49-F238E27FC236}">
                <a16:creationId xmlns:a16="http://schemas.microsoft.com/office/drawing/2014/main" id="{D357DD7F-737A-FB47-A216-66F822683977}"/>
              </a:ext>
            </a:extLst>
          </p:cNvPr>
          <p:cNvGrpSpPr/>
          <p:nvPr/>
        </p:nvGrpSpPr>
        <p:grpSpPr>
          <a:xfrm>
            <a:off x="8719091" y="3209144"/>
            <a:ext cx="3419063" cy="3599234"/>
            <a:chOff x="3655211" y="227910"/>
            <a:chExt cx="5612614" cy="8538607"/>
          </a:xfrm>
        </p:grpSpPr>
        <p:sp>
          <p:nvSpPr>
            <p:cNvPr id="6" name="Freeform 5">
              <a:extLst>
                <a:ext uri="{FF2B5EF4-FFF2-40B4-BE49-F238E27FC236}">
                  <a16:creationId xmlns:a16="http://schemas.microsoft.com/office/drawing/2014/main" id="{7E0AEABA-F387-0CAB-0229-D04275EA633D}"/>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AA64A830-FD9B-073C-11D7-A870B438596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9" name="Freeform 5">
            <a:extLst>
              <a:ext uri="{FF2B5EF4-FFF2-40B4-BE49-F238E27FC236}">
                <a16:creationId xmlns:a16="http://schemas.microsoft.com/office/drawing/2014/main" id="{B987EE74-D0A3-D812-A443-79B0C1F5CA50}"/>
              </a:ext>
            </a:extLst>
          </p:cNvPr>
          <p:cNvSpPr>
            <a:spLocks/>
          </p:cNvSpPr>
          <p:nvPr/>
        </p:nvSpPr>
        <p:spPr bwMode="auto">
          <a:xfrm>
            <a:off x="11489211" y="5528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8" name="Freeform 5">
            <a:extLst>
              <a:ext uri="{FF2B5EF4-FFF2-40B4-BE49-F238E27FC236}">
                <a16:creationId xmlns:a16="http://schemas.microsoft.com/office/drawing/2014/main" id="{D166537C-A9F1-A487-5C0A-4C1E38E2B81E}"/>
              </a:ext>
            </a:extLst>
          </p:cNvPr>
          <p:cNvSpPr>
            <a:spLocks/>
          </p:cNvSpPr>
          <p:nvPr/>
        </p:nvSpPr>
        <p:spPr bwMode="auto">
          <a:xfrm>
            <a:off x="11453480" y="17119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pic>
        <p:nvPicPr>
          <p:cNvPr id="10" name="Immagine 9">
            <a:extLst>
              <a:ext uri="{FF2B5EF4-FFF2-40B4-BE49-F238E27FC236}">
                <a16:creationId xmlns:a16="http://schemas.microsoft.com/office/drawing/2014/main" id="{F11CB0DE-DF14-0E4E-6D28-790C538F7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A62D9E0E-DD5E-66E0-EDC2-99F99746DC1C}"/>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A6AE803D-979C-80CE-DD66-DBDB2D431BEF}"/>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B13C786C-0C9E-71BF-1DF7-DBD089AEBBB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Tree>
    <p:extLst>
      <p:ext uri="{BB962C8B-B14F-4D97-AF65-F5344CB8AC3E}">
        <p14:creationId xmlns:p14="http://schemas.microsoft.com/office/powerpoint/2010/main" val="167793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1263116"/>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984968"/>
              <a:ext cx="6592200" cy="419662"/>
            </a:xfrm>
            <a:prstGeom prst="rect">
              <a:avLst/>
            </a:prstGeom>
            <a:noFill/>
          </p:spPr>
          <p:txBody>
            <a:bodyPr wrap="square" rtlCol="0">
              <a:spAutoFit/>
            </a:bodyPr>
            <a:lstStyle/>
            <a:p>
              <a:pPr algn="ctr"/>
              <a:r>
                <a:rPr lang="en-GB" sz="2400" b="1" dirty="0">
                  <a:solidFill>
                    <a:schemeClr val="bg1"/>
                  </a:solidFill>
                  <a:latin typeface="Verdana" panose="020B0604030504040204" pitchFamily="34" charset="0"/>
                  <a:ea typeface="Verdana" panose="020B0604030504040204" pitchFamily="34" charset="0"/>
                  <a:cs typeface="HelveticaNeueLT Std Bold"/>
                </a:rPr>
                <a:t>HOW MUCH DOES IT COST TO BECOME A MEMBER</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416546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magine 265" descr="Schermata 2020-11-03 a 00.1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979" y="0"/>
            <a:ext cx="1681135" cy="2257639"/>
          </a:xfrm>
          <a:prstGeom prst="rect">
            <a:avLst/>
          </a:prstGeom>
        </p:spPr>
      </p:pic>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2" y="2222695"/>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9257016" y="3575406"/>
            <a:ext cx="2881138" cy="3232971"/>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55" y="131859"/>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977794" y="79661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Subtitle 6">
            <a:extLst>
              <a:ext uri="{FF2B5EF4-FFF2-40B4-BE49-F238E27FC236}">
                <a16:creationId xmlns:a16="http://schemas.microsoft.com/office/drawing/2014/main" id="{56C58CEC-3F5E-2B9F-8651-17D11C70AB4D}"/>
              </a:ext>
            </a:extLst>
          </p:cNvPr>
          <p:cNvSpPr txBox="1">
            <a:spLocks/>
          </p:cNvSpPr>
          <p:nvPr/>
        </p:nvSpPr>
        <p:spPr>
          <a:xfrm>
            <a:off x="2078751" y="28126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133" b="1" dirty="0">
              <a:solidFill>
                <a:srgbClr val="FF9900"/>
              </a:solidFill>
              <a:latin typeface="Verdana" panose="020B0604030504040204" pitchFamily="34" charset="0"/>
              <a:ea typeface="Verdana" panose="020B0604030504040204" pitchFamily="34" charset="0"/>
              <a:cs typeface="Arial"/>
            </a:endParaRPr>
          </a:p>
        </p:txBody>
      </p:sp>
      <p:sp>
        <p:nvSpPr>
          <p:cNvPr id="6" name="Titolo 5">
            <a:extLst>
              <a:ext uri="{FF2B5EF4-FFF2-40B4-BE49-F238E27FC236}">
                <a16:creationId xmlns:a16="http://schemas.microsoft.com/office/drawing/2014/main" id="{19E062EC-512F-E808-4209-3E6DEC773AB7}"/>
              </a:ext>
            </a:extLst>
          </p:cNvPr>
          <p:cNvSpPr>
            <a:spLocks noGrp="1"/>
          </p:cNvSpPr>
          <p:nvPr>
            <p:ph type="title"/>
          </p:nvPr>
        </p:nvSpPr>
        <p:spPr>
          <a:xfrm>
            <a:off x="1800610" y="306581"/>
            <a:ext cx="10515600" cy="1325563"/>
          </a:xfrm>
        </p:spPr>
        <p:txBody>
          <a:bodyPr>
            <a:normAutofit/>
          </a:bodyPr>
          <a:lstStyle/>
          <a:p>
            <a:r>
              <a:rPr lang="en-GB" sz="2400" b="1">
                <a:solidFill>
                  <a:srgbClr val="EB6F09"/>
                </a:solidFill>
                <a:latin typeface="Verdana" panose="020B0604030504040204" pitchFamily="34" charset="0"/>
                <a:ea typeface="Verdana" panose="020B0604030504040204" pitchFamily="34" charset="0"/>
              </a:rPr>
              <a:t>OBJECTIVES OF THE COMPLEMENTARY PENSION PLAN</a:t>
            </a:r>
          </a:p>
        </p:txBody>
      </p:sp>
      <p:sp>
        <p:nvSpPr>
          <p:cNvPr id="8" name="Segnaposto contenuto 7">
            <a:extLst>
              <a:ext uri="{FF2B5EF4-FFF2-40B4-BE49-F238E27FC236}">
                <a16:creationId xmlns:a16="http://schemas.microsoft.com/office/drawing/2014/main" id="{518FDADC-CEC9-700C-72B2-9B0DDEC5A641}"/>
              </a:ext>
            </a:extLst>
          </p:cNvPr>
          <p:cNvSpPr>
            <a:spLocks noGrp="1"/>
          </p:cNvSpPr>
          <p:nvPr>
            <p:ph idx="1"/>
          </p:nvPr>
        </p:nvSpPr>
        <p:spPr>
          <a:xfrm>
            <a:off x="298955" y="1513457"/>
            <a:ext cx="10515600" cy="4351338"/>
          </a:xfrm>
        </p:spPr>
        <p:txBody>
          <a:bodyPr/>
          <a:lstStyle/>
          <a:p>
            <a:pPr>
              <a:lnSpc>
                <a:spcPct val="100000"/>
              </a:lnSpc>
            </a:pPr>
            <a:r>
              <a:rPr lang="en-GB">
                <a:solidFill>
                  <a:srgbClr val="002060"/>
                </a:solidFill>
                <a:latin typeface="Verdana" panose="020B0604030504040204" pitchFamily="34" charset="0"/>
                <a:ea typeface="Verdana" panose="020B0604030504040204" pitchFamily="34" charset="0"/>
              </a:rPr>
              <a:t>Building up a social security position for oneself and one's “tax dependent family members”;</a:t>
            </a:r>
          </a:p>
          <a:p>
            <a:pPr>
              <a:lnSpc>
                <a:spcPct val="100000"/>
              </a:lnSpc>
            </a:pPr>
            <a:r>
              <a:rPr lang="en-GB">
                <a:solidFill>
                  <a:srgbClr val="002060"/>
                </a:solidFill>
                <a:latin typeface="Verdana" panose="020B0604030504040204" pitchFamily="34" charset="0"/>
                <a:ea typeface="Verdana" panose="020B0604030504040204" pitchFamily="34" charset="0"/>
              </a:rPr>
              <a:t>Obtain a pension in addition to that paid by the mandatory social security system;</a:t>
            </a:r>
          </a:p>
          <a:p>
            <a:pPr>
              <a:lnSpc>
                <a:spcPct val="100000"/>
              </a:lnSpc>
            </a:pPr>
            <a:r>
              <a:rPr lang="en-GB">
                <a:solidFill>
                  <a:srgbClr val="002060"/>
                </a:solidFill>
                <a:latin typeface="Verdana" panose="020B0604030504040204" pitchFamily="34" charset="0"/>
                <a:ea typeface="Verdana" panose="020B0604030504040204" pitchFamily="34" charset="0"/>
              </a:rPr>
              <a:t>Seize the opportunity of the considerable tax benefits granted to these forms of savings;</a:t>
            </a:r>
          </a:p>
          <a:p>
            <a:pPr>
              <a:lnSpc>
                <a:spcPct val="100000"/>
              </a:lnSpc>
            </a:pPr>
            <a:r>
              <a:rPr lang="en-GB">
                <a:solidFill>
                  <a:srgbClr val="002060"/>
                </a:solidFill>
                <a:latin typeface="Verdana" panose="020B0604030504040204" pitchFamily="34" charset="0"/>
                <a:ea typeface="Verdana" panose="020B0604030504040204" pitchFamily="34" charset="0"/>
              </a:rPr>
              <a:t>Ensuring the adequacy of benefits to enable a decent standard of living and economic independence in retirement.</a:t>
            </a:r>
          </a:p>
        </p:txBody>
      </p:sp>
    </p:spTree>
    <p:extLst>
      <p:ext uri="{BB962C8B-B14F-4D97-AF65-F5344CB8AC3E}">
        <p14:creationId xmlns:p14="http://schemas.microsoft.com/office/powerpoint/2010/main" val="3682517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7">
            <a:extLst>
              <a:ext uri="{FF2B5EF4-FFF2-40B4-BE49-F238E27FC236}">
                <a16:creationId xmlns:a16="http://schemas.microsoft.com/office/drawing/2014/main" id="{7ACBE465-9FFB-4DD9-8AE0-0963EF552B05}"/>
              </a:ext>
            </a:extLst>
          </p:cNvPr>
          <p:cNvGrpSpPr/>
          <p:nvPr/>
        </p:nvGrpSpPr>
        <p:grpSpPr>
          <a:xfrm>
            <a:off x="49479" y="46724"/>
            <a:ext cx="4528615" cy="4275029"/>
            <a:chOff x="-5553075" y="2610966"/>
            <a:chExt cx="4329112" cy="4086697"/>
          </a:xfrm>
          <a:gradFill flip="none" rotWithShape="1">
            <a:gsLst>
              <a:gs pos="32000">
                <a:schemeClr val="accent1">
                  <a:lumMod val="5000"/>
                  <a:lumOff val="95000"/>
                  <a:alpha val="0"/>
                </a:schemeClr>
              </a:gs>
              <a:gs pos="100000">
                <a:schemeClr val="accent1">
                  <a:lumMod val="30000"/>
                  <a:lumOff val="70000"/>
                  <a:alpha val="40000"/>
                </a:schemeClr>
              </a:gs>
            </a:gsLst>
            <a:lin ang="13500000" scaled="1"/>
            <a:tileRect/>
          </a:gradFill>
        </p:grpSpPr>
        <p:sp>
          <p:nvSpPr>
            <p:cNvPr id="24" name="Freeform 19">
              <a:extLst>
                <a:ext uri="{FF2B5EF4-FFF2-40B4-BE49-F238E27FC236}">
                  <a16:creationId xmlns:a16="http://schemas.microsoft.com/office/drawing/2014/main" id="{7EF46D98-F65C-4552-B3CC-05B3D8DC8089}"/>
                </a:ext>
              </a:extLst>
            </p:cNvPr>
            <p:cNvSpPr>
              <a:spLocks/>
            </p:cNvSpPr>
            <p:nvPr/>
          </p:nvSpPr>
          <p:spPr bwMode="auto">
            <a:xfrm>
              <a:off x="-2295525" y="5461000"/>
              <a:ext cx="1071562" cy="1236663"/>
            </a:xfrm>
            <a:custGeom>
              <a:avLst/>
              <a:gdLst>
                <a:gd name="T0" fmla="*/ 337 w 675"/>
                <a:gd name="T1" fmla="*/ 0 h 779"/>
                <a:gd name="T2" fmla="*/ 0 w 675"/>
                <a:gd name="T3" fmla="*/ 195 h 779"/>
                <a:gd name="T4" fmla="*/ 0 w 675"/>
                <a:gd name="T5" fmla="*/ 584 h 779"/>
                <a:gd name="T6" fmla="*/ 337 w 675"/>
                <a:gd name="T7" fmla="*/ 779 h 779"/>
                <a:gd name="T8" fmla="*/ 675 w 675"/>
                <a:gd name="T9" fmla="*/ 584 h 779"/>
                <a:gd name="T10" fmla="*/ 675 w 675"/>
                <a:gd name="T11" fmla="*/ 195 h 779"/>
                <a:gd name="T12" fmla="*/ 337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7" y="0"/>
                  </a:moveTo>
                  <a:lnTo>
                    <a:pt x="0" y="195"/>
                  </a:lnTo>
                  <a:lnTo>
                    <a:pt x="0" y="584"/>
                  </a:lnTo>
                  <a:lnTo>
                    <a:pt x="337" y="779"/>
                  </a:lnTo>
                  <a:lnTo>
                    <a:pt x="675" y="584"/>
                  </a:lnTo>
                  <a:lnTo>
                    <a:pt x="675" y="195"/>
                  </a:lnTo>
                  <a:lnTo>
                    <a:pt x="33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 name="Freeform 21">
              <a:extLst>
                <a:ext uri="{FF2B5EF4-FFF2-40B4-BE49-F238E27FC236}">
                  <a16:creationId xmlns:a16="http://schemas.microsoft.com/office/drawing/2014/main" id="{D5BE57A0-50BE-4C84-A54E-34AC8A41FF74}"/>
                </a:ext>
              </a:extLst>
            </p:cNvPr>
            <p:cNvSpPr>
              <a:spLocks/>
            </p:cNvSpPr>
            <p:nvPr/>
          </p:nvSpPr>
          <p:spPr bwMode="auto">
            <a:xfrm>
              <a:off x="-3390900" y="5461000"/>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6" name="Freeform 23">
              <a:extLst>
                <a:ext uri="{FF2B5EF4-FFF2-40B4-BE49-F238E27FC236}">
                  <a16:creationId xmlns:a16="http://schemas.microsoft.com/office/drawing/2014/main" id="{4F7F7224-1BD7-47AA-BA51-1D6BB509321C}"/>
                </a:ext>
              </a:extLst>
            </p:cNvPr>
            <p:cNvSpPr>
              <a:spLocks/>
            </p:cNvSpPr>
            <p:nvPr userDrawn="1"/>
          </p:nvSpPr>
          <p:spPr bwMode="auto">
            <a:xfrm>
              <a:off x="-4484688" y="5461000"/>
              <a:ext cx="1068387" cy="1236663"/>
            </a:xfrm>
            <a:custGeom>
              <a:avLst/>
              <a:gdLst>
                <a:gd name="T0" fmla="*/ 335 w 673"/>
                <a:gd name="T1" fmla="*/ 0 h 779"/>
                <a:gd name="T2" fmla="*/ 0 w 673"/>
                <a:gd name="T3" fmla="*/ 195 h 779"/>
                <a:gd name="T4" fmla="*/ 0 w 673"/>
                <a:gd name="T5" fmla="*/ 584 h 779"/>
                <a:gd name="T6" fmla="*/ 335 w 673"/>
                <a:gd name="T7" fmla="*/ 779 h 779"/>
                <a:gd name="T8" fmla="*/ 673 w 673"/>
                <a:gd name="T9" fmla="*/ 584 h 779"/>
                <a:gd name="T10" fmla="*/ 673 w 673"/>
                <a:gd name="T11" fmla="*/ 195 h 779"/>
                <a:gd name="T12" fmla="*/ 335 w 673"/>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3" h="779">
                  <a:moveTo>
                    <a:pt x="335" y="0"/>
                  </a:moveTo>
                  <a:lnTo>
                    <a:pt x="0" y="195"/>
                  </a:lnTo>
                  <a:lnTo>
                    <a:pt x="0" y="584"/>
                  </a:lnTo>
                  <a:lnTo>
                    <a:pt x="335" y="779"/>
                  </a:lnTo>
                  <a:lnTo>
                    <a:pt x="673" y="584"/>
                  </a:lnTo>
                  <a:lnTo>
                    <a:pt x="673" y="195"/>
                  </a:lnTo>
                  <a:lnTo>
                    <a:pt x="33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7" name="Freeform 25">
              <a:extLst>
                <a:ext uri="{FF2B5EF4-FFF2-40B4-BE49-F238E27FC236}">
                  <a16:creationId xmlns:a16="http://schemas.microsoft.com/office/drawing/2014/main" id="{80807EB3-35CC-4944-9F47-C1E018A8D37E}"/>
                </a:ext>
              </a:extLst>
            </p:cNvPr>
            <p:cNvSpPr>
              <a:spLocks/>
            </p:cNvSpPr>
            <p:nvPr/>
          </p:nvSpPr>
          <p:spPr bwMode="auto">
            <a:xfrm>
              <a:off x="-3937000" y="4513263"/>
              <a:ext cx="1066800" cy="1233488"/>
            </a:xfrm>
            <a:custGeom>
              <a:avLst/>
              <a:gdLst>
                <a:gd name="T0" fmla="*/ 337 w 672"/>
                <a:gd name="T1" fmla="*/ 0 h 777"/>
                <a:gd name="T2" fmla="*/ 0 w 672"/>
                <a:gd name="T3" fmla="*/ 192 h 777"/>
                <a:gd name="T4" fmla="*/ 0 w 672"/>
                <a:gd name="T5" fmla="*/ 582 h 777"/>
                <a:gd name="T6" fmla="*/ 337 w 672"/>
                <a:gd name="T7" fmla="*/ 777 h 777"/>
                <a:gd name="T8" fmla="*/ 672 w 672"/>
                <a:gd name="T9" fmla="*/ 582 h 777"/>
                <a:gd name="T10" fmla="*/ 672 w 672"/>
                <a:gd name="T11" fmla="*/ 192 h 777"/>
                <a:gd name="T12" fmla="*/ 337 w 672"/>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672" h="777">
                  <a:moveTo>
                    <a:pt x="337" y="0"/>
                  </a:moveTo>
                  <a:lnTo>
                    <a:pt x="0" y="192"/>
                  </a:lnTo>
                  <a:lnTo>
                    <a:pt x="0" y="582"/>
                  </a:lnTo>
                  <a:lnTo>
                    <a:pt x="337" y="777"/>
                  </a:lnTo>
                  <a:lnTo>
                    <a:pt x="672" y="582"/>
                  </a:lnTo>
                  <a:lnTo>
                    <a:pt x="672" y="192"/>
                  </a:lnTo>
                  <a:lnTo>
                    <a:pt x="33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8" name="Freeform 27">
              <a:extLst>
                <a:ext uri="{FF2B5EF4-FFF2-40B4-BE49-F238E27FC236}">
                  <a16:creationId xmlns:a16="http://schemas.microsoft.com/office/drawing/2014/main" id="{DF71A521-74FD-44E9-96D4-60699FCE3988}"/>
                </a:ext>
              </a:extLst>
            </p:cNvPr>
            <p:cNvSpPr>
              <a:spLocks/>
            </p:cNvSpPr>
            <p:nvPr userDrawn="1"/>
          </p:nvSpPr>
          <p:spPr bwMode="auto">
            <a:xfrm>
              <a:off x="-5035550" y="4513263"/>
              <a:ext cx="1071562" cy="1233488"/>
            </a:xfrm>
            <a:custGeom>
              <a:avLst/>
              <a:gdLst>
                <a:gd name="T0" fmla="*/ 338 w 675"/>
                <a:gd name="T1" fmla="*/ 0 h 777"/>
                <a:gd name="T2" fmla="*/ 0 w 675"/>
                <a:gd name="T3" fmla="*/ 192 h 777"/>
                <a:gd name="T4" fmla="*/ 0 w 675"/>
                <a:gd name="T5" fmla="*/ 582 h 777"/>
                <a:gd name="T6" fmla="*/ 338 w 675"/>
                <a:gd name="T7" fmla="*/ 777 h 777"/>
                <a:gd name="T8" fmla="*/ 675 w 675"/>
                <a:gd name="T9" fmla="*/ 582 h 777"/>
                <a:gd name="T10" fmla="*/ 675 w 675"/>
                <a:gd name="T11" fmla="*/ 192 h 777"/>
                <a:gd name="T12" fmla="*/ 338 w 675"/>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675" h="777">
                  <a:moveTo>
                    <a:pt x="338" y="0"/>
                  </a:moveTo>
                  <a:lnTo>
                    <a:pt x="0" y="192"/>
                  </a:lnTo>
                  <a:lnTo>
                    <a:pt x="0" y="582"/>
                  </a:lnTo>
                  <a:lnTo>
                    <a:pt x="338" y="777"/>
                  </a:lnTo>
                  <a:lnTo>
                    <a:pt x="675" y="582"/>
                  </a:lnTo>
                  <a:lnTo>
                    <a:pt x="675" y="192"/>
                  </a:lnTo>
                  <a:lnTo>
                    <a:pt x="33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9" name="Freeform 29">
              <a:extLst>
                <a:ext uri="{FF2B5EF4-FFF2-40B4-BE49-F238E27FC236}">
                  <a16:creationId xmlns:a16="http://schemas.microsoft.com/office/drawing/2014/main" id="{759F113C-9DA6-42F4-8D68-D04165E164B5}"/>
                </a:ext>
              </a:extLst>
            </p:cNvPr>
            <p:cNvSpPr>
              <a:spLocks/>
            </p:cNvSpPr>
            <p:nvPr/>
          </p:nvSpPr>
          <p:spPr bwMode="auto">
            <a:xfrm>
              <a:off x="-2295525" y="3562350"/>
              <a:ext cx="1071562" cy="1238250"/>
            </a:xfrm>
            <a:custGeom>
              <a:avLst/>
              <a:gdLst>
                <a:gd name="T0" fmla="*/ 337 w 675"/>
                <a:gd name="T1" fmla="*/ 0 h 780"/>
                <a:gd name="T2" fmla="*/ 0 w 675"/>
                <a:gd name="T3" fmla="*/ 195 h 780"/>
                <a:gd name="T4" fmla="*/ 0 w 675"/>
                <a:gd name="T5" fmla="*/ 585 h 780"/>
                <a:gd name="T6" fmla="*/ 337 w 675"/>
                <a:gd name="T7" fmla="*/ 780 h 780"/>
                <a:gd name="T8" fmla="*/ 675 w 675"/>
                <a:gd name="T9" fmla="*/ 585 h 780"/>
                <a:gd name="T10" fmla="*/ 675 w 675"/>
                <a:gd name="T11" fmla="*/ 195 h 780"/>
                <a:gd name="T12" fmla="*/ 337 w 67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675" h="780">
                  <a:moveTo>
                    <a:pt x="337" y="0"/>
                  </a:moveTo>
                  <a:lnTo>
                    <a:pt x="0" y="195"/>
                  </a:lnTo>
                  <a:lnTo>
                    <a:pt x="0" y="585"/>
                  </a:lnTo>
                  <a:lnTo>
                    <a:pt x="337" y="780"/>
                  </a:lnTo>
                  <a:lnTo>
                    <a:pt x="675" y="585"/>
                  </a:lnTo>
                  <a:lnTo>
                    <a:pt x="675" y="195"/>
                  </a:lnTo>
                  <a:lnTo>
                    <a:pt x="33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0" name="Freeform 33">
              <a:extLst>
                <a:ext uri="{FF2B5EF4-FFF2-40B4-BE49-F238E27FC236}">
                  <a16:creationId xmlns:a16="http://schemas.microsoft.com/office/drawing/2014/main" id="{DB63A49E-E1F0-45ED-A45F-4D18221B1342}"/>
                </a:ext>
              </a:extLst>
            </p:cNvPr>
            <p:cNvSpPr>
              <a:spLocks/>
            </p:cNvSpPr>
            <p:nvPr/>
          </p:nvSpPr>
          <p:spPr bwMode="auto">
            <a:xfrm>
              <a:off x="-4484688" y="3562350"/>
              <a:ext cx="1068387" cy="1238250"/>
            </a:xfrm>
            <a:custGeom>
              <a:avLst/>
              <a:gdLst>
                <a:gd name="T0" fmla="*/ 335 w 673"/>
                <a:gd name="T1" fmla="*/ 0 h 780"/>
                <a:gd name="T2" fmla="*/ 0 w 673"/>
                <a:gd name="T3" fmla="*/ 195 h 780"/>
                <a:gd name="T4" fmla="*/ 0 w 673"/>
                <a:gd name="T5" fmla="*/ 585 h 780"/>
                <a:gd name="T6" fmla="*/ 335 w 673"/>
                <a:gd name="T7" fmla="*/ 780 h 780"/>
                <a:gd name="T8" fmla="*/ 673 w 673"/>
                <a:gd name="T9" fmla="*/ 585 h 780"/>
                <a:gd name="T10" fmla="*/ 673 w 673"/>
                <a:gd name="T11" fmla="*/ 195 h 780"/>
                <a:gd name="T12" fmla="*/ 335 w 673"/>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673" h="780">
                  <a:moveTo>
                    <a:pt x="335" y="0"/>
                  </a:moveTo>
                  <a:lnTo>
                    <a:pt x="0" y="195"/>
                  </a:lnTo>
                  <a:lnTo>
                    <a:pt x="0" y="585"/>
                  </a:lnTo>
                  <a:lnTo>
                    <a:pt x="335" y="780"/>
                  </a:lnTo>
                  <a:lnTo>
                    <a:pt x="673" y="585"/>
                  </a:lnTo>
                  <a:lnTo>
                    <a:pt x="673" y="195"/>
                  </a:lnTo>
                  <a:lnTo>
                    <a:pt x="33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1" name="Freeform 35">
              <a:extLst>
                <a:ext uri="{FF2B5EF4-FFF2-40B4-BE49-F238E27FC236}">
                  <a16:creationId xmlns:a16="http://schemas.microsoft.com/office/drawing/2014/main" id="{B4D1FE94-D0F6-4FFF-A70E-A9B2EA090BBB}"/>
                </a:ext>
              </a:extLst>
            </p:cNvPr>
            <p:cNvSpPr>
              <a:spLocks/>
            </p:cNvSpPr>
            <p:nvPr/>
          </p:nvSpPr>
          <p:spPr bwMode="auto">
            <a:xfrm>
              <a:off x="-2843213" y="2611438"/>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 name="Freeform 37">
              <a:extLst>
                <a:ext uri="{FF2B5EF4-FFF2-40B4-BE49-F238E27FC236}">
                  <a16:creationId xmlns:a16="http://schemas.microsoft.com/office/drawing/2014/main" id="{31910B20-0D33-472D-8495-4B46A0D100D3}"/>
                </a:ext>
              </a:extLst>
            </p:cNvPr>
            <p:cNvSpPr>
              <a:spLocks/>
            </p:cNvSpPr>
            <p:nvPr/>
          </p:nvSpPr>
          <p:spPr bwMode="auto">
            <a:xfrm>
              <a:off x="-3965231" y="2610966"/>
              <a:ext cx="1066800" cy="1236663"/>
            </a:xfrm>
            <a:custGeom>
              <a:avLst/>
              <a:gdLst>
                <a:gd name="T0" fmla="*/ 337 w 672"/>
                <a:gd name="T1" fmla="*/ 0 h 779"/>
                <a:gd name="T2" fmla="*/ 0 w 672"/>
                <a:gd name="T3" fmla="*/ 195 h 779"/>
                <a:gd name="T4" fmla="*/ 0 w 672"/>
                <a:gd name="T5" fmla="*/ 584 h 779"/>
                <a:gd name="T6" fmla="*/ 337 w 672"/>
                <a:gd name="T7" fmla="*/ 779 h 779"/>
                <a:gd name="T8" fmla="*/ 672 w 672"/>
                <a:gd name="T9" fmla="*/ 584 h 779"/>
                <a:gd name="T10" fmla="*/ 672 w 672"/>
                <a:gd name="T11" fmla="*/ 195 h 779"/>
                <a:gd name="T12" fmla="*/ 337 w 672"/>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2" h="779">
                  <a:moveTo>
                    <a:pt x="337" y="0"/>
                  </a:moveTo>
                  <a:lnTo>
                    <a:pt x="0" y="195"/>
                  </a:lnTo>
                  <a:lnTo>
                    <a:pt x="0" y="584"/>
                  </a:lnTo>
                  <a:lnTo>
                    <a:pt x="337" y="779"/>
                  </a:lnTo>
                  <a:lnTo>
                    <a:pt x="672" y="584"/>
                  </a:lnTo>
                  <a:lnTo>
                    <a:pt x="672" y="195"/>
                  </a:lnTo>
                  <a:lnTo>
                    <a:pt x="33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41">
              <a:extLst>
                <a:ext uri="{FF2B5EF4-FFF2-40B4-BE49-F238E27FC236}">
                  <a16:creationId xmlns:a16="http://schemas.microsoft.com/office/drawing/2014/main" id="{377C163D-DFBF-47A1-8129-E2CE4FA2F4DA}"/>
                </a:ext>
              </a:extLst>
            </p:cNvPr>
            <p:cNvSpPr>
              <a:spLocks/>
            </p:cNvSpPr>
            <p:nvPr/>
          </p:nvSpPr>
          <p:spPr bwMode="auto">
            <a:xfrm>
              <a:off x="-5553075" y="5461000"/>
              <a:ext cx="1041400" cy="1236663"/>
            </a:xfrm>
            <a:custGeom>
              <a:avLst/>
              <a:gdLst>
                <a:gd name="T0" fmla="*/ 319 w 656"/>
                <a:gd name="T1" fmla="*/ 779 h 779"/>
                <a:gd name="T2" fmla="*/ 656 w 656"/>
                <a:gd name="T3" fmla="*/ 584 h 779"/>
                <a:gd name="T4" fmla="*/ 656 w 656"/>
                <a:gd name="T5" fmla="*/ 195 h 779"/>
                <a:gd name="T6" fmla="*/ 319 w 656"/>
                <a:gd name="T7" fmla="*/ 0 h 779"/>
                <a:gd name="T8" fmla="*/ 0 w 656"/>
                <a:gd name="T9" fmla="*/ 183 h 779"/>
                <a:gd name="T10" fmla="*/ 0 w 656"/>
                <a:gd name="T11" fmla="*/ 594 h 779"/>
                <a:gd name="T12" fmla="*/ 319 w 656"/>
                <a:gd name="T13" fmla="*/ 779 h 779"/>
              </a:gdLst>
              <a:ahLst/>
              <a:cxnLst>
                <a:cxn ang="0">
                  <a:pos x="T0" y="T1"/>
                </a:cxn>
                <a:cxn ang="0">
                  <a:pos x="T2" y="T3"/>
                </a:cxn>
                <a:cxn ang="0">
                  <a:pos x="T4" y="T5"/>
                </a:cxn>
                <a:cxn ang="0">
                  <a:pos x="T6" y="T7"/>
                </a:cxn>
                <a:cxn ang="0">
                  <a:pos x="T8" y="T9"/>
                </a:cxn>
                <a:cxn ang="0">
                  <a:pos x="T10" y="T11"/>
                </a:cxn>
                <a:cxn ang="0">
                  <a:pos x="T12" y="T13"/>
                </a:cxn>
              </a:cxnLst>
              <a:rect l="0" t="0" r="r" b="b"/>
              <a:pathLst>
                <a:path w="656" h="779">
                  <a:moveTo>
                    <a:pt x="319" y="779"/>
                  </a:moveTo>
                  <a:lnTo>
                    <a:pt x="656" y="584"/>
                  </a:lnTo>
                  <a:lnTo>
                    <a:pt x="656" y="195"/>
                  </a:lnTo>
                  <a:lnTo>
                    <a:pt x="319" y="0"/>
                  </a:lnTo>
                  <a:lnTo>
                    <a:pt x="0" y="183"/>
                  </a:lnTo>
                  <a:lnTo>
                    <a:pt x="0" y="594"/>
                  </a:lnTo>
                  <a:lnTo>
                    <a:pt x="319" y="77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5" name="Freeform 42">
              <a:extLst>
                <a:ext uri="{FF2B5EF4-FFF2-40B4-BE49-F238E27FC236}">
                  <a16:creationId xmlns:a16="http://schemas.microsoft.com/office/drawing/2014/main" id="{2C68F817-5B08-4E62-B54A-A623E8308413}"/>
                </a:ext>
              </a:extLst>
            </p:cNvPr>
            <p:cNvSpPr>
              <a:spLocks/>
            </p:cNvSpPr>
            <p:nvPr/>
          </p:nvSpPr>
          <p:spPr bwMode="auto">
            <a:xfrm>
              <a:off x="-5553075" y="4535488"/>
              <a:ext cx="495300" cy="1185863"/>
            </a:xfrm>
            <a:custGeom>
              <a:avLst/>
              <a:gdLst>
                <a:gd name="T0" fmla="*/ 312 w 312"/>
                <a:gd name="T1" fmla="*/ 568 h 747"/>
                <a:gd name="T2" fmla="*/ 312 w 312"/>
                <a:gd name="T3" fmla="*/ 178 h 747"/>
                <a:gd name="T4" fmla="*/ 0 w 312"/>
                <a:gd name="T5" fmla="*/ 0 h 747"/>
                <a:gd name="T6" fmla="*/ 0 w 312"/>
                <a:gd name="T7" fmla="*/ 747 h 747"/>
                <a:gd name="T8" fmla="*/ 312 w 312"/>
                <a:gd name="T9" fmla="*/ 568 h 747"/>
              </a:gdLst>
              <a:ahLst/>
              <a:cxnLst>
                <a:cxn ang="0">
                  <a:pos x="T0" y="T1"/>
                </a:cxn>
                <a:cxn ang="0">
                  <a:pos x="T2" y="T3"/>
                </a:cxn>
                <a:cxn ang="0">
                  <a:pos x="T4" y="T5"/>
                </a:cxn>
                <a:cxn ang="0">
                  <a:pos x="T6" y="T7"/>
                </a:cxn>
                <a:cxn ang="0">
                  <a:pos x="T8" y="T9"/>
                </a:cxn>
              </a:cxnLst>
              <a:rect l="0" t="0" r="r" b="b"/>
              <a:pathLst>
                <a:path w="312" h="747">
                  <a:moveTo>
                    <a:pt x="312" y="568"/>
                  </a:moveTo>
                  <a:lnTo>
                    <a:pt x="312" y="178"/>
                  </a:lnTo>
                  <a:lnTo>
                    <a:pt x="0" y="0"/>
                  </a:lnTo>
                  <a:lnTo>
                    <a:pt x="0" y="747"/>
                  </a:lnTo>
                  <a:lnTo>
                    <a:pt x="312" y="5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6" name="Freeform 43">
              <a:extLst>
                <a:ext uri="{FF2B5EF4-FFF2-40B4-BE49-F238E27FC236}">
                  <a16:creationId xmlns:a16="http://schemas.microsoft.com/office/drawing/2014/main" id="{A90DB93E-276D-4E89-8DC8-72F35CCA1DE4}"/>
                </a:ext>
              </a:extLst>
            </p:cNvPr>
            <p:cNvSpPr>
              <a:spLocks/>
            </p:cNvSpPr>
            <p:nvPr/>
          </p:nvSpPr>
          <p:spPr bwMode="auto">
            <a:xfrm>
              <a:off x="-5553075" y="3562350"/>
              <a:ext cx="1041400" cy="1238250"/>
            </a:xfrm>
            <a:custGeom>
              <a:avLst/>
              <a:gdLst>
                <a:gd name="T0" fmla="*/ 319 w 656"/>
                <a:gd name="T1" fmla="*/ 780 h 780"/>
                <a:gd name="T2" fmla="*/ 656 w 656"/>
                <a:gd name="T3" fmla="*/ 585 h 780"/>
                <a:gd name="T4" fmla="*/ 656 w 656"/>
                <a:gd name="T5" fmla="*/ 195 h 780"/>
                <a:gd name="T6" fmla="*/ 319 w 656"/>
                <a:gd name="T7" fmla="*/ 0 h 780"/>
                <a:gd name="T8" fmla="*/ 0 w 656"/>
                <a:gd name="T9" fmla="*/ 183 h 780"/>
                <a:gd name="T10" fmla="*/ 0 w 656"/>
                <a:gd name="T11" fmla="*/ 594 h 780"/>
                <a:gd name="T12" fmla="*/ 319 w 656"/>
                <a:gd name="T13" fmla="*/ 780 h 780"/>
              </a:gdLst>
              <a:ahLst/>
              <a:cxnLst>
                <a:cxn ang="0">
                  <a:pos x="T0" y="T1"/>
                </a:cxn>
                <a:cxn ang="0">
                  <a:pos x="T2" y="T3"/>
                </a:cxn>
                <a:cxn ang="0">
                  <a:pos x="T4" y="T5"/>
                </a:cxn>
                <a:cxn ang="0">
                  <a:pos x="T6" y="T7"/>
                </a:cxn>
                <a:cxn ang="0">
                  <a:pos x="T8" y="T9"/>
                </a:cxn>
                <a:cxn ang="0">
                  <a:pos x="T10" y="T11"/>
                </a:cxn>
                <a:cxn ang="0">
                  <a:pos x="T12" y="T13"/>
                </a:cxn>
              </a:cxnLst>
              <a:rect l="0" t="0" r="r" b="b"/>
              <a:pathLst>
                <a:path w="656" h="780">
                  <a:moveTo>
                    <a:pt x="319" y="780"/>
                  </a:moveTo>
                  <a:lnTo>
                    <a:pt x="656" y="585"/>
                  </a:lnTo>
                  <a:lnTo>
                    <a:pt x="656" y="195"/>
                  </a:lnTo>
                  <a:lnTo>
                    <a:pt x="319" y="0"/>
                  </a:lnTo>
                  <a:lnTo>
                    <a:pt x="0" y="183"/>
                  </a:lnTo>
                  <a:lnTo>
                    <a:pt x="0" y="594"/>
                  </a:lnTo>
                  <a:lnTo>
                    <a:pt x="319" y="7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7" name="Freeform 44">
              <a:extLst>
                <a:ext uri="{FF2B5EF4-FFF2-40B4-BE49-F238E27FC236}">
                  <a16:creationId xmlns:a16="http://schemas.microsoft.com/office/drawing/2014/main" id="{638E4739-CF9C-45BC-B681-24A81854DB2B}"/>
                </a:ext>
              </a:extLst>
            </p:cNvPr>
            <p:cNvSpPr>
              <a:spLocks/>
            </p:cNvSpPr>
            <p:nvPr/>
          </p:nvSpPr>
          <p:spPr bwMode="auto">
            <a:xfrm>
              <a:off x="-5553075" y="2636838"/>
              <a:ext cx="495300" cy="1185863"/>
            </a:xfrm>
            <a:custGeom>
              <a:avLst/>
              <a:gdLst>
                <a:gd name="T0" fmla="*/ 312 w 312"/>
                <a:gd name="T1" fmla="*/ 568 h 747"/>
                <a:gd name="T2" fmla="*/ 312 w 312"/>
                <a:gd name="T3" fmla="*/ 179 h 747"/>
                <a:gd name="T4" fmla="*/ 0 w 312"/>
                <a:gd name="T5" fmla="*/ 0 h 747"/>
                <a:gd name="T6" fmla="*/ 0 w 312"/>
                <a:gd name="T7" fmla="*/ 747 h 747"/>
                <a:gd name="T8" fmla="*/ 312 w 312"/>
                <a:gd name="T9" fmla="*/ 568 h 747"/>
              </a:gdLst>
              <a:ahLst/>
              <a:cxnLst>
                <a:cxn ang="0">
                  <a:pos x="T0" y="T1"/>
                </a:cxn>
                <a:cxn ang="0">
                  <a:pos x="T2" y="T3"/>
                </a:cxn>
                <a:cxn ang="0">
                  <a:pos x="T4" y="T5"/>
                </a:cxn>
                <a:cxn ang="0">
                  <a:pos x="T6" y="T7"/>
                </a:cxn>
                <a:cxn ang="0">
                  <a:pos x="T8" y="T9"/>
                </a:cxn>
              </a:cxnLst>
              <a:rect l="0" t="0" r="r" b="b"/>
              <a:pathLst>
                <a:path w="312" h="747">
                  <a:moveTo>
                    <a:pt x="312" y="568"/>
                  </a:moveTo>
                  <a:lnTo>
                    <a:pt x="312" y="179"/>
                  </a:lnTo>
                  <a:lnTo>
                    <a:pt x="0" y="0"/>
                  </a:lnTo>
                  <a:lnTo>
                    <a:pt x="0" y="747"/>
                  </a:lnTo>
                  <a:lnTo>
                    <a:pt x="312" y="5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250987" y="678374"/>
            <a:ext cx="733892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anose="020B0604030504040204" pitchFamily="34" charset="0"/>
                <a:ea typeface="Verdana" panose="020B0604030504040204" pitchFamily="34" charset="0"/>
                <a:cs typeface="Arial"/>
              </a:rPr>
              <a:t>REGISTRATION FEES</a:t>
            </a:r>
          </a:p>
        </p:txBody>
      </p:sp>
      <p:sp>
        <p:nvSpPr>
          <p:cNvPr id="2" name="CasellaDiTesto 1"/>
          <p:cNvSpPr txBox="1"/>
          <p:nvPr/>
        </p:nvSpPr>
        <p:spPr>
          <a:xfrm>
            <a:off x="262878" y="1158790"/>
            <a:ext cx="10428350" cy="5878725"/>
          </a:xfrm>
          <a:prstGeom prst="rect">
            <a:avLst/>
          </a:prstGeom>
          <a:noFill/>
        </p:spPr>
        <p:txBody>
          <a:bodyPr wrap="square" rtlCol="0">
            <a:spAutoFit/>
          </a:bodyPr>
          <a:lstStyle/>
          <a:p>
            <a:pPr lvl="0" algn="just">
              <a:buClr>
                <a:schemeClr val="accent1"/>
              </a:buClr>
              <a:buSzPct val="68000"/>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€ 15.50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one-off registration fee of which:</a:t>
            </a:r>
          </a:p>
          <a:p>
            <a:pPr marL="228594" lvl="1" indent="-228594" algn="just">
              <a:buClr>
                <a:schemeClr val="tx2"/>
              </a:buClr>
              <a:buSzPct val="68000"/>
              <a:buFont typeface="Wingdings"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€ 11.88 to be paid by the employer;</a:t>
            </a:r>
          </a:p>
          <a:p>
            <a:pPr marL="228594" lvl="1" indent="-228594" algn="just">
              <a:buClr>
                <a:schemeClr val="tx2"/>
              </a:buClr>
              <a:buSzPct val="68000"/>
              <a:buFont typeface="Wingdings"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€ 3.62 to be paid by the employee;</a:t>
            </a:r>
          </a:p>
          <a:p>
            <a:pPr lvl="0" algn="just">
              <a:buClr>
                <a:schemeClr val="accent1"/>
              </a:buClr>
              <a:buSzPct val="25000"/>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(for cleaning companies € 7.75 to be paid by the employee, the remaining € 7.75 by the company)</a:t>
            </a:r>
          </a:p>
          <a:p>
            <a:pPr lvl="0" algn="just">
              <a:buClr>
                <a:schemeClr val="accent1"/>
              </a:buClr>
              <a:buSzPct val="25000"/>
            </a:pPr>
            <a:endParaRPr lang="it-IT" sz="6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chemeClr val="accent1"/>
              </a:buClr>
              <a:buSzPct val="25000"/>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€ 15.50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in the event of enrolment/membership in Fon.Te. of the member's family members who are fiscally dependent on the employee. </a:t>
            </a:r>
          </a:p>
          <a:p>
            <a:pPr lvl="0" algn="just">
              <a:buClr>
                <a:schemeClr val="accent1"/>
              </a:buClr>
              <a:buSzPct val="25000"/>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SzPct val="68000"/>
            </a:pPr>
            <a:r>
              <a:rPr lang="en-GB" sz="1600" b="1">
                <a:solidFill>
                  <a:srgbClr val="FF9900"/>
                </a:solidFill>
                <a:latin typeface="Verdana" panose="020B0604030504040204" pitchFamily="34" charset="0"/>
                <a:ea typeface="Verdana" panose="020B0604030504040204" pitchFamily="34" charset="0"/>
                <a:cs typeface="Verdana" panose="020B0604030504040204" pitchFamily="34" charset="0"/>
                <a:sym typeface="Verdana"/>
              </a:rPr>
              <a:t>€ 15.49,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for Associations/Institutions that are members of ANASTE (National Association of Territorial and Third Age Facilities) of which:</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€ 11.88 to be paid by the employer;</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€ 3.61 to be paid by the employee;</a:t>
            </a:r>
          </a:p>
          <a:p>
            <a:pPr lvl="0" algn="just">
              <a:buSzPct val="68000"/>
              <a:buNone/>
            </a:pPr>
            <a:endParaRPr lang="it-IT" sz="6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endParaRPr>
          </a:p>
          <a:p>
            <a:pPr lvl="0" algn="just">
              <a:buSzPct val="68000"/>
              <a:buNone/>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Pr>
              <a:t>€ 10.00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for employees of Private Pharmacies of which:</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€ 8.00 to be paid by the employer;</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€ 2.00 to be paid by the employee;                                                                                                                           </a:t>
            </a:r>
          </a:p>
          <a:p>
            <a:pPr lvl="0" algn="just">
              <a:buSzPct val="68000"/>
              <a:buNone/>
            </a:pPr>
            <a:endParaRPr lang="it-IT" sz="6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endParaRPr>
          </a:p>
          <a:p>
            <a:pPr lvl="0" algn="just">
              <a:buSzPct val="68000"/>
              <a:buNone/>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Pr>
              <a:t>€ 11.00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for employees of small industrial enterprises with up to 49 employees in the sectors:  chemistry and chemicals, plastics and rubber, abrasives, ceramics, glass of which:</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€ 7.00 to be paid by the employer;</a:t>
            </a:r>
          </a:p>
          <a:p>
            <a:pPr lvl="0" algn="just">
              <a:buSzPct val="68000"/>
              <a:buFont typeface="Wingdings" panose="05000000000000000000" pitchFamily="2" charset="2"/>
              <a:buChar char="§"/>
            </a:pP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 € 4.00 to be paid by the employee.</a:t>
            </a:r>
          </a:p>
          <a:p>
            <a:pPr lvl="0" algn="just">
              <a:buSzPct val="68000"/>
              <a:buFont typeface="Wingdings" panose="05000000000000000000" pitchFamily="2" charset="2"/>
              <a:buChar char="§"/>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endParaRPr>
          </a:p>
          <a:p>
            <a:pPr lvl="0" algn="just">
              <a:buSzPct val="68000"/>
            </a:pPr>
            <a:r>
              <a:rPr lang="en-GB" sz="1600" b="1">
                <a:solidFill>
                  <a:srgbClr val="FF9900"/>
                </a:solidFill>
                <a:latin typeface="Verdana" panose="020B0604030504040204" pitchFamily="34" charset="0"/>
                <a:ea typeface="Verdana" panose="020B0604030504040204" pitchFamily="34" charset="0"/>
                <a:cs typeface="Verdana" panose="020B0604030504040204" pitchFamily="34" charset="0"/>
                <a:sym typeface="Verdana"/>
              </a:rPr>
              <a:t>€ 30.00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Pr>
              <a:t>for freelancers/self-employed persons (including owners of sole proprietorships and family members participating in family businesses);</a:t>
            </a:r>
            <a:r>
              <a:rPr lang="en-GB" sz="1200" b="1">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rPr>
              <a:t>;</a:t>
            </a:r>
          </a:p>
          <a:p>
            <a:pPr lvl="0">
              <a:buSzPct val="68000"/>
            </a:pPr>
            <a:r>
              <a:rPr lang="en-GB" sz="1200" b="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a:t>
            </a:r>
          </a:p>
          <a:p>
            <a:endParaRPr lang="it-IT"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26867" y="101332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49909" y="39437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4" name="Immagine 3">
            <a:extLst>
              <a:ext uri="{FF2B5EF4-FFF2-40B4-BE49-F238E27FC236}">
                <a16:creationId xmlns:a16="http://schemas.microsoft.com/office/drawing/2014/main" id="{48641B9A-2EE7-CFF5-5EFA-18693EC42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9E2D2492-6BF9-9D64-CFAC-1099A7FA0543}"/>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0331C26F-9AF3-B97F-F122-FDA5D74A5342}"/>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8D7A585F-F635-ECC1-7B02-04497E96316F}"/>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B6454F87-02B9-43C0-9F35-57AC26BEF914}"/>
              </a:ext>
            </a:extLst>
          </p:cNvPr>
          <p:cNvGrpSpPr/>
          <p:nvPr/>
        </p:nvGrpSpPr>
        <p:grpSpPr>
          <a:xfrm>
            <a:off x="10058400" y="3988339"/>
            <a:ext cx="2079754" cy="2820037"/>
            <a:chOff x="3655211" y="227910"/>
            <a:chExt cx="5612614" cy="8538607"/>
          </a:xfrm>
        </p:grpSpPr>
        <p:sp>
          <p:nvSpPr>
            <p:cNvPr id="10" name="Freeform 5">
              <a:extLst>
                <a:ext uri="{FF2B5EF4-FFF2-40B4-BE49-F238E27FC236}">
                  <a16:creationId xmlns:a16="http://schemas.microsoft.com/office/drawing/2014/main" id="{8C082279-9830-B966-8208-EF1233F1E5BF}"/>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3069BF64-09D9-3F5D-5F9F-536F4273234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200043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173230" y="448111"/>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Arial"/>
                <a:sym typeface="Verdana"/>
                <a:rtl val="0"/>
              </a:rPr>
              <a:t>EXPENSES TO BE INCURRED DURING THE ACCUMULATION PHASE</a:t>
            </a:r>
          </a:p>
        </p:txBody>
      </p:sp>
      <p:sp>
        <p:nvSpPr>
          <p:cNvPr id="2" name="CasellaDiTesto 1"/>
          <p:cNvSpPr txBox="1"/>
          <p:nvPr/>
        </p:nvSpPr>
        <p:spPr>
          <a:xfrm>
            <a:off x="1899731" y="1507738"/>
            <a:ext cx="7860275" cy="4074449"/>
          </a:xfrm>
          <a:prstGeom prst="rect">
            <a:avLst/>
          </a:prstGeom>
          <a:noFill/>
        </p:spPr>
        <p:txBody>
          <a:bodyPr wrap="square" rtlCol="0">
            <a:spAutoFit/>
          </a:bodyPr>
          <a:lstStyle/>
          <a:p>
            <a:pPr marL="487668" indent="-352205" algn="just">
              <a:buClr>
                <a:schemeClr val="accent1"/>
              </a:buClr>
              <a:buSzPct val="68000"/>
              <a:buFont typeface="Wingdings" charset="2"/>
              <a:buChar char="Ø"/>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€ 22.00 </a:t>
            </a:r>
            <a:r>
              <a:rPr lang="en-GB" sz="16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for members who make payments during the year, levied on the first payment of each year or on the first payment pertaining to the year;</a:t>
            </a:r>
          </a:p>
          <a:p>
            <a:pPr marL="135463" algn="just">
              <a:spcBef>
                <a:spcPts val="533"/>
              </a:spcBef>
              <a:buClr>
                <a:schemeClr val="accent1"/>
              </a:buClr>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352205" algn="just">
              <a:spcBef>
                <a:spcPts val="533"/>
              </a:spcBef>
              <a:buClr>
                <a:schemeClr val="accent1"/>
              </a:buClr>
              <a:buSzPct val="68000"/>
              <a:buFont typeface="Wingdings" charset="2"/>
              <a:buChar char="Ø"/>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€ 10.00 </a:t>
            </a:r>
            <a:r>
              <a:rPr lang="en-GB" sz="1600">
                <a:latin typeface="Verdana" panose="020B0604030504040204" pitchFamily="34" charset="0"/>
                <a:ea typeface="Verdana" panose="020B0604030504040204" pitchFamily="34" charset="0"/>
                <a:cs typeface="Verdana" panose="020B0604030504040204" pitchFamily="34" charset="0"/>
                <a:sym typeface="Verdana"/>
                <a:rtl val="0"/>
              </a:rPr>
              <a:t>for members who do not make payments during the year on their individual position;</a:t>
            </a:r>
          </a:p>
          <a:p>
            <a:pPr marL="135463" algn="just">
              <a:spcBef>
                <a:spcPts val="533"/>
              </a:spcBef>
              <a:buClr>
                <a:schemeClr val="accent1"/>
              </a:buClr>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352205" algn="just">
              <a:spcBef>
                <a:spcPts val="533"/>
              </a:spcBef>
              <a:buClr>
                <a:schemeClr val="accent1"/>
              </a:buClr>
              <a:buSzPct val="68000"/>
              <a:buFont typeface="Wingdings" charset="2"/>
              <a:buChar char="Ø"/>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€ 15.00 </a:t>
            </a:r>
            <a:r>
              <a:rPr lang="en-GB" sz="1600">
                <a:latin typeface="Verdana" panose="020B0604030504040204" pitchFamily="34" charset="0"/>
                <a:ea typeface="Verdana" panose="020B0604030504040204" pitchFamily="34" charset="0"/>
                <a:cs typeface="Verdana" panose="020B0604030504040204" pitchFamily="34" charset="0"/>
                <a:sym typeface="Verdana"/>
                <a:rtl val="0"/>
              </a:rPr>
              <a:t>for persons who are fiscally dependent on the worker enrolled with Fon.Te.; in the absence of contribution payments during the year, the cost is €10.00 to be charged to the individual position.</a:t>
            </a:r>
          </a:p>
          <a:p>
            <a:pPr marL="487668" indent="-352205" algn="just">
              <a:spcBef>
                <a:spcPts val="533"/>
              </a:spcBef>
              <a:buClr>
                <a:schemeClr val="accent1"/>
              </a:buClr>
              <a:buSzPct val="68000"/>
              <a:buFont typeface="Wingdings" charset="2"/>
              <a:buChar char="Ø"/>
            </a:pPr>
            <a:endParaRPr lang="it-IT" sz="16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352205" algn="just">
              <a:spcBef>
                <a:spcPts val="533"/>
              </a:spcBef>
              <a:buClr>
                <a:schemeClr val="accent1"/>
              </a:buClr>
              <a:buSzPct val="68000"/>
              <a:buFont typeface="Wingdings" charset="2"/>
              <a:buChar char="Ø"/>
            </a:pPr>
            <a:r>
              <a:rPr lang="en-GB" sz="1600" b="1">
                <a:solidFill>
                  <a:srgbClr val="F79646"/>
                </a:solidFill>
                <a:latin typeface="Verdana" panose="020B0604030504040204" pitchFamily="34" charset="0"/>
                <a:ea typeface="Verdana" panose="020B0604030504040204" pitchFamily="34" charset="0"/>
                <a:cs typeface="Verdana" panose="020B0604030504040204" pitchFamily="34" charset="0"/>
                <a:sym typeface="Verdana"/>
                <a:rtl val="0"/>
              </a:rPr>
              <a:t>€ 2.00 </a:t>
            </a:r>
            <a:r>
              <a:rPr lang="en-GB" sz="1600">
                <a:latin typeface="Verdana" panose="020B0604030504040204" pitchFamily="34" charset="0"/>
                <a:ea typeface="Verdana" panose="020B0604030504040204" pitchFamily="34" charset="0"/>
                <a:cs typeface="Verdana" panose="020B0604030504040204" pitchFamily="34" charset="0"/>
                <a:sym typeface="Verdana"/>
                <a:rtl val="0"/>
              </a:rPr>
              <a:t>for not choosing to receive the mandatory documentation in electronic format.</a:t>
            </a:r>
          </a:p>
          <a:p>
            <a:pPr>
              <a:lnSpc>
                <a:spcPct val="80000"/>
              </a:lnSpc>
              <a:spcBef>
                <a:spcPts val="533"/>
              </a:spcBef>
              <a:buClr>
                <a:schemeClr val="accent1"/>
              </a:buClr>
              <a:buSzPct val="25000"/>
            </a:pPr>
            <a:endParaRPr lang="it-IT" sz="1200" b="1"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endParaRPr>
          </a:p>
          <a:p>
            <a:endParaRPr lang="it-IT"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60980" y="55263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544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4" name="Immagine 3">
            <a:extLst>
              <a:ext uri="{FF2B5EF4-FFF2-40B4-BE49-F238E27FC236}">
                <a16:creationId xmlns:a16="http://schemas.microsoft.com/office/drawing/2014/main" id="{C7E68C05-B7E4-BB33-7993-B43D372EE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D5CCFFF6-AC79-2DB1-7F11-F7CD96337A95}"/>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A7CFAA51-CABE-0F89-26B1-3EBCF585F8C3}"/>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B61473DA-E4E5-88D8-2328-E92D61F4A980}"/>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E116F734-A093-E5F7-42EB-2FD41202F358}"/>
              </a:ext>
            </a:extLst>
          </p:cNvPr>
          <p:cNvGrpSpPr/>
          <p:nvPr/>
        </p:nvGrpSpPr>
        <p:grpSpPr>
          <a:xfrm>
            <a:off x="9747115" y="3838651"/>
            <a:ext cx="2391039" cy="2969725"/>
            <a:chOff x="3655211" y="227910"/>
            <a:chExt cx="5612614" cy="8538607"/>
          </a:xfrm>
        </p:grpSpPr>
        <p:sp>
          <p:nvSpPr>
            <p:cNvPr id="10" name="Freeform 5">
              <a:extLst>
                <a:ext uri="{FF2B5EF4-FFF2-40B4-BE49-F238E27FC236}">
                  <a16:creationId xmlns:a16="http://schemas.microsoft.com/office/drawing/2014/main" id="{AFE72479-F931-E60F-F957-3D4765AFF52C}"/>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1400F7CE-B761-05B8-6803-E69EE5B4611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5" name="CasellaDiTesto 14">
            <a:extLst>
              <a:ext uri="{FF2B5EF4-FFF2-40B4-BE49-F238E27FC236}">
                <a16:creationId xmlns:a16="http://schemas.microsoft.com/office/drawing/2014/main" id="{89F76A83-D598-B97F-4873-9B76570DAB4F}"/>
              </a:ext>
            </a:extLst>
          </p:cNvPr>
          <p:cNvSpPr txBox="1"/>
          <p:nvPr/>
        </p:nvSpPr>
        <p:spPr>
          <a:xfrm>
            <a:off x="2173230" y="5559182"/>
            <a:ext cx="609437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68000"/>
              <a:buFontTx/>
              <a:buNone/>
              <a:tabLst/>
              <a:defRPr/>
            </a:pPr>
            <a:r>
              <a:rPr kumimoji="0" lang="en-GB" sz="1400" b="1"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Verdana"/>
                <a:rtl val="0"/>
              </a:rPr>
              <a:t>FOR FURTHER INFORMATION               </a:t>
            </a:r>
            <a:r>
              <a:rPr kumimoji="0" lang="en-GB" sz="1400" b="1" i="0" u="none" strike="noStrike" cap="none"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panose="020B0604030504040204" pitchFamily="34" charset="0"/>
                <a:sym typeface="Verdana"/>
                <a:hlinkClick r:id="rId3">
                  <a:extLst>
                    <a:ext uri="{A12FA001-AC4F-418D-AE19-62706E023703}">
                      <ahyp:hlinkClr xmlns:ahyp="http://schemas.microsoft.com/office/drawing/2018/hyperlinkcolor" val="tx"/>
                    </a:ext>
                  </a:extLst>
                </a:hlinkClick>
              </a:rPr>
              <a:t>COST DATA SHEET </a:t>
            </a:r>
            <a:endParaRPr kumimoji="0" lang="en-GB" sz="1400" b="1" i="0" u="none" strike="noStrike" cap="none"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panose="020B0604030504040204" pitchFamily="34" charset="0"/>
              <a:sym typeface="Verdana"/>
              <a:hlinkClick r:id="rId4">
                <a:extLst>
                  <a:ext uri="{A12FA001-AC4F-418D-AE19-62706E023703}">
                    <ahyp:hlinkClr xmlns:ahyp="http://schemas.microsoft.com/office/drawing/2018/hyperlinkcolor" val="tx"/>
                  </a:ext>
                </a:extLst>
              </a:hlinkClick>
            </a:endParaRPr>
          </a:p>
        </p:txBody>
      </p:sp>
      <p:sp>
        <p:nvSpPr>
          <p:cNvPr id="16" name="Freccia a destra 15">
            <a:extLst>
              <a:ext uri="{FF2B5EF4-FFF2-40B4-BE49-F238E27FC236}">
                <a16:creationId xmlns:a16="http://schemas.microsoft.com/office/drawing/2014/main" id="{32775397-970D-FDE9-C72E-D800DC07A5E5}"/>
              </a:ext>
            </a:extLst>
          </p:cNvPr>
          <p:cNvSpPr/>
          <p:nvPr/>
        </p:nvSpPr>
        <p:spPr>
          <a:xfrm>
            <a:off x="5306712" y="5671071"/>
            <a:ext cx="632298" cy="107004"/>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48201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609951" y="78738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03970" y="17119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4" name="Rectangle 1">
            <a:extLst>
              <a:ext uri="{FF2B5EF4-FFF2-40B4-BE49-F238E27FC236}">
                <a16:creationId xmlns:a16="http://schemas.microsoft.com/office/drawing/2014/main" id="{6F947CDE-5F35-653A-089E-DD1DB04BCB2E}"/>
              </a:ext>
            </a:extLst>
          </p:cNvPr>
          <p:cNvSpPr>
            <a:spLocks noChangeArrowheads="1"/>
          </p:cNvSpPr>
          <p:nvPr/>
        </p:nvSpPr>
        <p:spPr bwMode="auto">
          <a:xfrm>
            <a:off x="2248532" y="4125631"/>
            <a:ext cx="66567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endParaRPr lang="it-IT" altLang="it-IT" sz="2000" dirty="0">
              <a:solidFill>
                <a:srgbClr val="FF9900"/>
              </a:solidFill>
            </a:endParaRPr>
          </a:p>
          <a:p>
            <a:pPr defTabSz="1219170" eaLnBrk="0" fontAlgn="base" hangingPunct="0">
              <a:spcBef>
                <a:spcPct val="0"/>
              </a:spcBef>
              <a:spcAft>
                <a:spcPct val="0"/>
              </a:spcAft>
            </a:pPr>
            <a:r>
              <a:rPr lang="en-GB" sz="2000" b="1">
                <a:solidFill>
                  <a:srgbClr val="FF9900"/>
                </a:solidFill>
                <a:latin typeface="Verdana" panose="020B0604030504040204" pitchFamily="34" charset="0"/>
                <a:ea typeface="Times New Roman" panose="02020603050405020304" pitchFamily="18" charset="0"/>
                <a:cs typeface="Arial" panose="020B0604020202020204" pitchFamily="34" charset="0"/>
              </a:rPr>
              <a:t>   </a:t>
            </a:r>
          </a:p>
        </p:txBody>
      </p:sp>
      <p:pic>
        <p:nvPicPr>
          <p:cNvPr id="2" name="Immagine 1">
            <a:extLst>
              <a:ext uri="{FF2B5EF4-FFF2-40B4-BE49-F238E27FC236}">
                <a16:creationId xmlns:a16="http://schemas.microsoft.com/office/drawing/2014/main" id="{7BB1ABAB-361B-F225-D4A4-093D6E4A7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BA4E79CF-9E37-0657-ECD0-D2F0DB0F8F50}"/>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C051FC8E-069C-8A03-AC81-B1984CA82B6D}"/>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Freeform 13">
              <a:extLst>
                <a:ext uri="{FF2B5EF4-FFF2-40B4-BE49-F238E27FC236}">
                  <a16:creationId xmlns:a16="http://schemas.microsoft.com/office/drawing/2014/main" id="{1FA93C90-B4F8-C532-DDEA-CEC155CDE1E5}"/>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8" name="Group 6">
            <a:extLst>
              <a:ext uri="{FF2B5EF4-FFF2-40B4-BE49-F238E27FC236}">
                <a16:creationId xmlns:a16="http://schemas.microsoft.com/office/drawing/2014/main" id="{5DA20E3C-FDAA-4921-FACB-AC3154499309}"/>
              </a:ext>
            </a:extLst>
          </p:cNvPr>
          <p:cNvGrpSpPr/>
          <p:nvPr/>
        </p:nvGrpSpPr>
        <p:grpSpPr>
          <a:xfrm>
            <a:off x="9800961" y="3838651"/>
            <a:ext cx="2391039" cy="2969725"/>
            <a:chOff x="3655211" y="227910"/>
            <a:chExt cx="5612614" cy="8538607"/>
          </a:xfrm>
        </p:grpSpPr>
        <p:sp>
          <p:nvSpPr>
            <p:cNvPr id="9" name="Freeform 5">
              <a:extLst>
                <a:ext uri="{FF2B5EF4-FFF2-40B4-BE49-F238E27FC236}">
                  <a16:creationId xmlns:a16="http://schemas.microsoft.com/office/drawing/2014/main" id="{F3AE696B-4C38-90AE-E013-55A253F793F6}"/>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55A8E7CE-DBA6-49F4-C998-CFFB84620F2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1" name="Rectangle 1">
            <a:extLst>
              <a:ext uri="{FF2B5EF4-FFF2-40B4-BE49-F238E27FC236}">
                <a16:creationId xmlns:a16="http://schemas.microsoft.com/office/drawing/2014/main" id="{8F39FBEF-0BAB-6695-CE4C-5DE76DFE24AB}"/>
              </a:ext>
            </a:extLst>
          </p:cNvPr>
          <p:cNvSpPr>
            <a:spLocks noChangeArrowheads="1"/>
          </p:cNvSpPr>
          <p:nvPr/>
        </p:nvSpPr>
        <p:spPr bwMode="auto">
          <a:xfrm>
            <a:off x="3103643" y="650578"/>
            <a:ext cx="66567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GB" sz="2000" b="1">
                <a:solidFill>
                  <a:srgbClr val="FF9900"/>
                </a:solidFill>
                <a:latin typeface="Verdana" panose="020B0604030504040204" pitchFamily="34" charset="0"/>
                <a:ea typeface="Times New Roman" panose="02020603050405020304" pitchFamily="18" charset="0"/>
                <a:cs typeface="Arial" panose="020B0604020202020204" pitchFamily="34" charset="0"/>
              </a:rPr>
              <a:t>SUMMARY COST INDICATOR (SCI)</a:t>
            </a:r>
          </a:p>
          <a:p>
            <a:pPr defTabSz="1219170" eaLnBrk="0" fontAlgn="base" hangingPunct="0">
              <a:spcBef>
                <a:spcPct val="0"/>
              </a:spcBef>
              <a:spcAft>
                <a:spcPct val="0"/>
              </a:spcAft>
            </a:pPr>
            <a:r>
              <a:rPr lang="en-GB" sz="2000" b="1">
                <a:solidFill>
                  <a:srgbClr val="FF9900"/>
                </a:solidFill>
                <a:latin typeface="Verdana" panose="020B0604030504040204" pitchFamily="34" charset="0"/>
                <a:ea typeface="Times New Roman" panose="02020603050405020304" pitchFamily="18" charset="0"/>
                <a:cs typeface="Arial" panose="020B0604020202020204" pitchFamily="34" charset="0"/>
              </a:rPr>
              <a:t>   </a:t>
            </a:r>
          </a:p>
        </p:txBody>
      </p:sp>
      <p:sp>
        <p:nvSpPr>
          <p:cNvPr id="13" name="CasellaDiTesto 12">
            <a:extLst>
              <a:ext uri="{FF2B5EF4-FFF2-40B4-BE49-F238E27FC236}">
                <a16:creationId xmlns:a16="http://schemas.microsoft.com/office/drawing/2014/main" id="{F6D2A3F8-5035-0354-4C97-971536DCCAEC}"/>
              </a:ext>
            </a:extLst>
          </p:cNvPr>
          <p:cNvSpPr txBox="1"/>
          <p:nvPr/>
        </p:nvSpPr>
        <p:spPr>
          <a:xfrm>
            <a:off x="353713" y="1741774"/>
            <a:ext cx="11191304" cy="2308324"/>
          </a:xfrm>
          <a:prstGeom prst="rect">
            <a:avLst/>
          </a:prstGeom>
          <a:noFill/>
        </p:spPr>
        <p:txBody>
          <a:bodyPr wrap="square">
            <a:spAutoFit/>
          </a:bodyPr>
          <a:lstStyle/>
          <a:p>
            <a:pPr algn="just"/>
            <a:r>
              <a:rPr lang="en-GB" b="0" i="0">
                <a:solidFill>
                  <a:srgbClr val="002060"/>
                </a:solidFill>
                <a:effectLst/>
                <a:latin typeface="Verdana" panose="020B0604030504040204" pitchFamily="34" charset="0"/>
                <a:ea typeface="Verdana" panose="020B0604030504040204" pitchFamily="34" charset="0"/>
              </a:rPr>
              <a:t>The SCI is calculated according to a COVIP-defined method, which is similar for all supplementary pension plans in which the standard costs applied by the pension plans are used.</a:t>
            </a:r>
            <a:br>
              <a:rPr lang="en-GB">
                <a:solidFill>
                  <a:srgbClr val="002060"/>
                </a:solidFill>
                <a:latin typeface="Verdana" panose="020B0604030504040204" pitchFamily="34" charset="0"/>
                <a:ea typeface="Verdana" panose="020B0604030504040204" pitchFamily="34" charset="0"/>
              </a:rPr>
            </a:br>
            <a:br>
              <a:rPr lang="en-GB">
                <a:solidFill>
                  <a:srgbClr val="002060"/>
                </a:solidFill>
                <a:latin typeface="Verdana" panose="020B0604030504040204" pitchFamily="34" charset="0"/>
                <a:ea typeface="Verdana" panose="020B0604030504040204" pitchFamily="34" charset="0"/>
              </a:rPr>
            </a:br>
            <a:r>
              <a:rPr lang="en-GB" b="0" i="0">
                <a:solidFill>
                  <a:srgbClr val="002060"/>
                </a:solidFill>
                <a:effectLst/>
                <a:latin typeface="Verdana" panose="020B0604030504040204" pitchFamily="34" charset="0"/>
                <a:ea typeface="Verdana" panose="020B0604030504040204" pitchFamily="34" charset="0"/>
              </a:rPr>
              <a:t>By consulting the tables published in the sections </a:t>
            </a:r>
            <a:r>
              <a:rPr lang="en-GB" b="0" i="0" u="none" strike="noStrike">
                <a:solidFill>
                  <a:srgbClr val="FF6600"/>
                </a:solidFill>
                <a:effectLst/>
                <a:latin typeface="Arial" panose="020B060402020202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Negotiated Pension Funds</a:t>
            </a:r>
            <a:r>
              <a:rPr lang="en-GB" b="0" i="0">
                <a:solidFill>
                  <a:srgbClr val="0D553F"/>
                </a:solidFill>
                <a:effectLst/>
                <a:latin typeface="Arial" panose="020B0604020202020204" pitchFamily="34" charset="0"/>
                <a:ea typeface="Verdana" panose="020B0604030504040204" pitchFamily="34" charset="0"/>
              </a:rPr>
              <a:t>, </a:t>
            </a:r>
            <a:r>
              <a:rPr lang="en-GB" b="0" i="0" u="none" strike="noStrike">
                <a:solidFill>
                  <a:srgbClr val="FF6600"/>
                </a:solidFill>
                <a:effectLst/>
                <a:latin typeface="Arial" panose="020B060402020202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Open pension funds</a:t>
            </a:r>
            <a:r>
              <a:rPr lang="en-GB" b="0" i="0">
                <a:solidFill>
                  <a:srgbClr val="FF6600"/>
                </a:solidFill>
                <a:effectLst/>
                <a:latin typeface="Arial" panose="020B060402020202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and PIPs </a:t>
            </a:r>
            <a:r>
              <a:rPr lang="en-GB" b="0" i="0">
                <a:effectLst/>
              </a:rPr>
              <a:t>it is possible to learn about the SCI of the sub-funds into which the pension funds are divided, broken down by various holding periods (2, 5, 10 and 35 years).</a:t>
            </a:r>
          </a:p>
          <a:p>
            <a:pPr algn="just"/>
            <a:endParaRPr lang="it-IT" b="0" i="0" dirty="0">
              <a:solidFill>
                <a:srgbClr val="002060"/>
              </a:solidFill>
              <a:effectLst/>
              <a:latin typeface="Verdana" panose="020B0604030504040204" pitchFamily="34" charset="0"/>
              <a:ea typeface="Verdana" panose="020B0604030504040204" pitchFamily="34" charset="0"/>
            </a:endParaRPr>
          </a:p>
        </p:txBody>
      </p:sp>
      <p:sp>
        <p:nvSpPr>
          <p:cNvPr id="14" name="Subtitle 6">
            <a:hlinkClick r:id="rId5"/>
            <a:extLst>
              <a:ext uri="{FF2B5EF4-FFF2-40B4-BE49-F238E27FC236}">
                <a16:creationId xmlns:a16="http://schemas.microsoft.com/office/drawing/2014/main" id="{CAA74811-7D57-CA56-22A6-54DEBD405A47}"/>
              </a:ext>
            </a:extLst>
          </p:cNvPr>
          <p:cNvSpPr txBox="1">
            <a:spLocks/>
          </p:cNvSpPr>
          <p:nvPr/>
        </p:nvSpPr>
        <p:spPr>
          <a:xfrm>
            <a:off x="353713" y="614697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1800" b="1">
                <a:solidFill>
                  <a:srgbClr val="FF9900"/>
                </a:solidFill>
                <a:latin typeface="Verdana" panose="020B0604030504040204" pitchFamily="34" charset="0"/>
                <a:ea typeface="Verdana" panose="020B0604030504040204" pitchFamily="34" charset="0"/>
                <a:cs typeface="Arial"/>
                <a:hlinkClick r:id="rId5">
                  <a:extLst>
                    <a:ext uri="{A12FA001-AC4F-418D-AE19-62706E023703}">
                      <ahyp:hlinkClr xmlns:ahyp="http://schemas.microsoft.com/office/drawing/2018/hyperlinkcolor" val="tx"/>
                    </a:ext>
                  </a:extLst>
                </a:hlinkClick>
              </a:rPr>
              <a:t>USE THE </a:t>
            </a:r>
            <a:r>
              <a:rPr lang="en-GB" sz="1800" b="1" u="sng">
                <a:solidFill>
                  <a:srgbClr val="FF9900"/>
                </a:solidFill>
                <a:latin typeface="Verdana" panose="020B0604030504040204" pitchFamily="34" charset="0"/>
                <a:ea typeface="Verdana" panose="020B0604030504040204" pitchFamily="34" charset="0"/>
                <a:cs typeface="Arial"/>
              </a:rPr>
              <a:t>FON.TE. </a:t>
            </a:r>
            <a:r>
              <a:rPr lang="en-GB" sz="1800" b="1" u="sng">
                <a:solidFill>
                  <a:srgbClr val="FF9900"/>
                </a:solidFill>
                <a:latin typeface="Verdana" panose="020B0604030504040204" pitchFamily="34" charset="0"/>
                <a:ea typeface="Verdana" panose="020B0604030504040204" pitchFamily="34" charset="0"/>
                <a:cs typeface="Arial"/>
                <a:hlinkClick r:id="rId5">
                  <a:extLst>
                    <a:ext uri="{A12FA001-AC4F-418D-AE19-62706E023703}">
                      <ahyp:hlinkClr xmlns:ahyp="http://schemas.microsoft.com/office/drawing/2018/hyperlinkcolor" val="tx"/>
                    </a:ext>
                  </a:extLst>
                </a:hlinkClick>
              </a:rPr>
              <a:t>“COMPARE COSTS” SIMULATOR</a:t>
            </a:r>
          </a:p>
        </p:txBody>
      </p:sp>
      <p:pic>
        <p:nvPicPr>
          <p:cNvPr id="12" name="Immagine 11">
            <a:extLst>
              <a:ext uri="{FF2B5EF4-FFF2-40B4-BE49-F238E27FC236}">
                <a16:creationId xmlns:a16="http://schemas.microsoft.com/office/drawing/2014/main" id="{D68325FB-B766-CDE9-E73A-19A02593B69D}"/>
              </a:ext>
            </a:extLst>
          </p:cNvPr>
          <p:cNvPicPr>
            <a:picLocks noChangeAspect="1"/>
          </p:cNvPicPr>
          <p:nvPr/>
        </p:nvPicPr>
        <p:blipFill>
          <a:blip r:embed="rId6"/>
          <a:stretch>
            <a:fillRect/>
          </a:stretch>
        </p:blipFill>
        <p:spPr>
          <a:xfrm>
            <a:off x="402218" y="3853218"/>
            <a:ext cx="8628292" cy="2308323"/>
          </a:xfrm>
          <a:prstGeom prst="rect">
            <a:avLst/>
          </a:prstGeom>
        </p:spPr>
      </p:pic>
    </p:spTree>
    <p:extLst>
      <p:ext uri="{BB962C8B-B14F-4D97-AF65-F5344CB8AC3E}">
        <p14:creationId xmlns:p14="http://schemas.microsoft.com/office/powerpoint/2010/main" val="36309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839961"/>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868419"/>
              <a:ext cx="6592200" cy="373973"/>
            </a:xfrm>
            <a:prstGeom prst="rect">
              <a:avLst/>
            </a:prstGeom>
            <a:noFill/>
          </p:spPr>
          <p:txBody>
            <a:bodyPr wrap="square" rtlCol="0">
              <a:spAutoFit/>
            </a:bodyPr>
            <a:lstStyle/>
            <a:p>
              <a:pPr algn="ctr"/>
              <a:r>
                <a:rPr lang="en-GB" sz="2600" b="1">
                  <a:solidFill>
                    <a:schemeClr val="bg1"/>
                  </a:solidFill>
                  <a:latin typeface="Verdana" panose="020B0604030504040204" pitchFamily="34" charset="0"/>
                  <a:ea typeface="Verdana" panose="020B0604030504040204" pitchFamily="34" charset="0"/>
                  <a:cs typeface="HelveticaNeueLT Std Bold"/>
                </a:rPr>
                <a:t>BENEFITS</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953048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9432F91-8801-4ED6-2F5A-CABC7A089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80" y="61130"/>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838190" y="758652"/>
            <a:ext cx="599458" cy="72737"/>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783053" y="35828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cap="all">
                <a:solidFill>
                  <a:srgbClr val="FF9900"/>
                </a:solidFill>
                <a:latin typeface="Verdana" panose="020B0604030504040204" pitchFamily="34" charset="0"/>
                <a:ea typeface="Verdana" panose="020B0604030504040204" pitchFamily="34" charset="0"/>
                <a:cs typeface="Arial"/>
              </a:rPr>
              <a:t>The benefits PROVIDED BY THE FUND</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292733" y="642631"/>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528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47" name="Rectangle 374">
            <a:extLst>
              <a:ext uri="{FF2B5EF4-FFF2-40B4-BE49-F238E27FC236}">
                <a16:creationId xmlns:a16="http://schemas.microsoft.com/office/drawing/2014/main" id="{4F8B1F82-CE10-43FD-BFC4-A733EDCFFC50}"/>
              </a:ext>
            </a:extLst>
          </p:cNvPr>
          <p:cNvSpPr/>
          <p:nvPr/>
        </p:nvSpPr>
        <p:spPr>
          <a:xfrm>
            <a:off x="1635108" y="1630146"/>
            <a:ext cx="3140632" cy="107809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it-IT" altLang="it-IT" sz="2400" dirty="0">
              <a:solidFill>
                <a:srgbClr val="002060"/>
              </a:solidFill>
              <a:latin typeface="Verdana" pitchFamily="34" charset="0"/>
            </a:endParaRPr>
          </a:p>
        </p:txBody>
      </p:sp>
      <p:sp>
        <p:nvSpPr>
          <p:cNvPr id="3" name="CasellaDiTesto 2"/>
          <p:cNvSpPr txBox="1"/>
          <p:nvPr/>
        </p:nvSpPr>
        <p:spPr>
          <a:xfrm>
            <a:off x="1950611" y="1859231"/>
            <a:ext cx="3219129" cy="379656"/>
          </a:xfrm>
          <a:prstGeom prst="rect">
            <a:avLst/>
          </a:prstGeom>
          <a:noFill/>
        </p:spPr>
        <p:txBody>
          <a:bodyPr wrap="square" rtlCol="0">
            <a:spAutoFit/>
          </a:bodyPr>
          <a:lstStyle/>
          <a:p>
            <a:pPr algn="just">
              <a:defRPr/>
            </a:pPr>
            <a:r>
              <a:rPr lang="en-GB" sz="1867" b="1">
                <a:solidFill>
                  <a:srgbClr val="FFFFFF"/>
                </a:solidFill>
                <a:latin typeface="Verdana" pitchFamily="34" charset="0"/>
              </a:rPr>
              <a:t>ADVANCE PAYMENTS</a:t>
            </a:r>
          </a:p>
        </p:txBody>
      </p:sp>
      <p:sp>
        <p:nvSpPr>
          <p:cNvPr id="254" name="Rectangle 374">
            <a:extLst>
              <a:ext uri="{FF2B5EF4-FFF2-40B4-BE49-F238E27FC236}">
                <a16:creationId xmlns:a16="http://schemas.microsoft.com/office/drawing/2014/main" id="{4F8B1F82-CE10-43FD-BFC4-A733EDCFFC50}"/>
              </a:ext>
            </a:extLst>
          </p:cNvPr>
          <p:cNvSpPr/>
          <p:nvPr/>
        </p:nvSpPr>
        <p:spPr>
          <a:xfrm>
            <a:off x="6820723" y="1651006"/>
            <a:ext cx="2919797" cy="1079244"/>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it-IT" altLang="it-IT" sz="2400" dirty="0">
              <a:solidFill>
                <a:srgbClr val="002060"/>
              </a:solidFill>
              <a:latin typeface="Verdana" pitchFamily="34" charset="0"/>
            </a:endParaRPr>
          </a:p>
        </p:txBody>
      </p:sp>
      <p:sp>
        <p:nvSpPr>
          <p:cNvPr id="253" name="CasellaDiTesto 252"/>
          <p:cNvSpPr txBox="1"/>
          <p:nvPr/>
        </p:nvSpPr>
        <p:spPr>
          <a:xfrm>
            <a:off x="7328651" y="1912721"/>
            <a:ext cx="3219129" cy="379656"/>
          </a:xfrm>
          <a:prstGeom prst="rect">
            <a:avLst/>
          </a:prstGeom>
          <a:noFill/>
        </p:spPr>
        <p:txBody>
          <a:bodyPr wrap="square" rtlCol="0">
            <a:spAutoFit/>
          </a:bodyPr>
          <a:lstStyle/>
          <a:p>
            <a:pPr algn="just">
              <a:defRPr/>
            </a:pPr>
            <a:r>
              <a:rPr lang="en-GB" sz="1867" b="1" dirty="0">
                <a:solidFill>
                  <a:srgbClr val="FFFFFF"/>
                </a:solidFill>
                <a:latin typeface="Verdana" pitchFamily="34" charset="0"/>
              </a:rPr>
              <a:t>REDEMPTION</a:t>
            </a:r>
          </a:p>
        </p:txBody>
      </p:sp>
      <p:sp>
        <p:nvSpPr>
          <p:cNvPr id="6" name="Rectangle 374">
            <a:extLst>
              <a:ext uri="{FF2B5EF4-FFF2-40B4-BE49-F238E27FC236}">
                <a16:creationId xmlns:a16="http://schemas.microsoft.com/office/drawing/2014/main" id="{B7385DAE-33E9-EC8D-2312-75943E88D30B}"/>
              </a:ext>
            </a:extLst>
          </p:cNvPr>
          <p:cNvSpPr/>
          <p:nvPr/>
        </p:nvSpPr>
        <p:spPr>
          <a:xfrm>
            <a:off x="1805598" y="3787840"/>
            <a:ext cx="3140632" cy="107809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67" b="1">
                <a:solidFill>
                  <a:schemeClr val="bg1"/>
                </a:solidFill>
                <a:latin typeface="Verdana" pitchFamily="34" charset="0"/>
              </a:rPr>
              <a:t>Temporary early supplementary pension</a:t>
            </a:r>
          </a:p>
        </p:txBody>
      </p:sp>
      <p:sp>
        <p:nvSpPr>
          <p:cNvPr id="8" name="Rectangle 374">
            <a:extLst>
              <a:ext uri="{FF2B5EF4-FFF2-40B4-BE49-F238E27FC236}">
                <a16:creationId xmlns:a16="http://schemas.microsoft.com/office/drawing/2014/main" id="{61201E16-D0C2-2455-B6AF-FDE8B1933293}"/>
              </a:ext>
            </a:extLst>
          </p:cNvPr>
          <p:cNvSpPr/>
          <p:nvPr/>
        </p:nvSpPr>
        <p:spPr>
          <a:xfrm>
            <a:off x="4424916" y="2708242"/>
            <a:ext cx="3140632" cy="107809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GB" sz="1867" b="1">
                <a:solidFill>
                  <a:schemeClr val="bg1"/>
                </a:solidFill>
                <a:latin typeface="Verdana" pitchFamily="34" charset="0"/>
              </a:rPr>
              <a:t>  TRANSFER</a:t>
            </a:r>
          </a:p>
        </p:txBody>
      </p:sp>
      <p:sp>
        <p:nvSpPr>
          <p:cNvPr id="9" name="Rectangle 374">
            <a:extLst>
              <a:ext uri="{FF2B5EF4-FFF2-40B4-BE49-F238E27FC236}">
                <a16:creationId xmlns:a16="http://schemas.microsoft.com/office/drawing/2014/main" id="{72285271-F54B-4CEC-58E4-D0636BA156B0}"/>
              </a:ext>
            </a:extLst>
          </p:cNvPr>
          <p:cNvSpPr/>
          <p:nvPr/>
        </p:nvSpPr>
        <p:spPr>
          <a:xfrm>
            <a:off x="6824235" y="3775806"/>
            <a:ext cx="2919797" cy="107809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67" b="1">
                <a:solidFill>
                  <a:schemeClr val="bg1"/>
                </a:solidFill>
                <a:latin typeface="Verdana" pitchFamily="34" charset="0"/>
              </a:rPr>
              <a:t>PENSION BENEFIT</a:t>
            </a:r>
          </a:p>
        </p:txBody>
      </p:sp>
      <p:grpSp>
        <p:nvGrpSpPr>
          <p:cNvPr id="4" name="Group 6">
            <a:extLst>
              <a:ext uri="{FF2B5EF4-FFF2-40B4-BE49-F238E27FC236}">
                <a16:creationId xmlns:a16="http://schemas.microsoft.com/office/drawing/2014/main" id="{6F0D4D25-9E79-0255-840A-4B48A45CC9E5}"/>
              </a:ext>
            </a:extLst>
          </p:cNvPr>
          <p:cNvGrpSpPr/>
          <p:nvPr/>
        </p:nvGrpSpPr>
        <p:grpSpPr>
          <a:xfrm>
            <a:off x="8772937" y="3258766"/>
            <a:ext cx="3419063" cy="3599234"/>
            <a:chOff x="3655211" y="227910"/>
            <a:chExt cx="5612614" cy="8538607"/>
          </a:xfrm>
        </p:grpSpPr>
        <p:sp>
          <p:nvSpPr>
            <p:cNvPr id="10" name="Freeform 5">
              <a:extLst>
                <a:ext uri="{FF2B5EF4-FFF2-40B4-BE49-F238E27FC236}">
                  <a16:creationId xmlns:a16="http://schemas.microsoft.com/office/drawing/2014/main" id="{504BB3DE-78B9-6DAE-DE30-526AE7A3D560}"/>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62A1DA72-D4B4-77C4-0F3A-25B93CFF9BB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929403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0CCCF05-47E4-435A-2DA4-DEC954F36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37846"/>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34279" y="781269"/>
            <a:ext cx="851682" cy="110238"/>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508350" y="22661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00"/>
                </a:solidFill>
                <a:latin typeface="Verdana" panose="020B0604030504040204" pitchFamily="34" charset="0"/>
                <a:ea typeface="Verdana" panose="020B0604030504040204" pitchFamily="34" charset="0"/>
                <a:cs typeface="Verdana" panose="020B0604030504040204" pitchFamily="34" charset="0"/>
                <a:sym typeface="Rambla"/>
                <a:hlinkClick r:id="rId4">
                  <a:extLst>
                    <a:ext uri="{A12FA001-AC4F-418D-AE19-62706E023703}">
                      <ahyp:hlinkClr xmlns:ahyp="http://schemas.microsoft.com/office/drawing/2018/hyperlinkcolor" val="tx"/>
                    </a:ext>
                  </a:extLst>
                </a:hlinkClick>
              </a:rPr>
              <a:t>ADVANCE PAYMENTS</a:t>
            </a: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4" name="Segnaposto numero diapositiva 3">
            <a:extLst>
              <a:ext uri="{FF2B5EF4-FFF2-40B4-BE49-F238E27FC236}">
                <a16:creationId xmlns:a16="http://schemas.microsoft.com/office/drawing/2014/main" id="{2EF27228-E112-47A6-9D87-BA1ACD527D99}"/>
              </a:ext>
            </a:extLst>
          </p:cNvPr>
          <p:cNvSpPr>
            <a:spLocks noGrp="1"/>
          </p:cNvSpPr>
          <p:nvPr>
            <p:ph type="sldNum" sz="quarter" idx="12"/>
          </p:nvPr>
        </p:nvSpPr>
        <p:spPr/>
        <p:txBody>
          <a:bodyPr/>
          <a:lstStyle/>
          <a:p>
            <a:fld id="{6FD2BF7D-DE5B-004A-AFA2-6B5A761B2987}" type="slidenum">
              <a:rPr lang="it-IT" b="1" smtClean="0">
                <a:solidFill>
                  <a:srgbClr val="FF0000"/>
                </a:solidFill>
              </a:rPr>
              <a:t>35</a:t>
            </a:fld>
            <a:endParaRPr lang="it-IT" b="1">
              <a:solidFill>
                <a:srgbClr val="FF0000"/>
              </a:solidFill>
            </a:endParaRPr>
          </a:p>
        </p:txBody>
      </p:sp>
      <p:pic>
        <p:nvPicPr>
          <p:cNvPr id="6" name="Immagine 5">
            <a:extLst>
              <a:ext uri="{FF2B5EF4-FFF2-40B4-BE49-F238E27FC236}">
                <a16:creationId xmlns:a16="http://schemas.microsoft.com/office/drawing/2014/main" id="{6F10A3C7-46C1-4036-A740-80DB674B7154}"/>
              </a:ext>
            </a:extLst>
          </p:cNvPr>
          <p:cNvPicPr>
            <a:picLocks noChangeAspect="1"/>
          </p:cNvPicPr>
          <p:nvPr/>
        </p:nvPicPr>
        <p:blipFill>
          <a:blip r:embed="rId5"/>
          <a:stretch>
            <a:fillRect/>
          </a:stretch>
        </p:blipFill>
        <p:spPr>
          <a:xfrm>
            <a:off x="412047" y="1311130"/>
            <a:ext cx="11286310" cy="5546870"/>
          </a:xfrm>
          <a:prstGeom prst="rect">
            <a:avLst/>
          </a:prstGeom>
        </p:spPr>
      </p:pic>
      <p:sp>
        <p:nvSpPr>
          <p:cNvPr id="7" name="Freeform 5">
            <a:extLst>
              <a:ext uri="{FF2B5EF4-FFF2-40B4-BE49-F238E27FC236}">
                <a16:creationId xmlns:a16="http://schemas.microsoft.com/office/drawing/2014/main" id="{5A2E5333-CC4F-665D-1429-8753E4BE51C5}"/>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8" name="Freeform 5">
            <a:extLst>
              <a:ext uri="{FF2B5EF4-FFF2-40B4-BE49-F238E27FC236}">
                <a16:creationId xmlns:a16="http://schemas.microsoft.com/office/drawing/2014/main" id="{57DDDB4F-5272-BA5A-80D5-DB5381A6669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Tree>
    <p:extLst>
      <p:ext uri="{BB962C8B-B14F-4D97-AF65-F5344CB8AC3E}">
        <p14:creationId xmlns:p14="http://schemas.microsoft.com/office/powerpoint/2010/main" val="273168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8F3C502-92F0-4C44-0573-EFC895DD092D}"/>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pic>
        <p:nvPicPr>
          <p:cNvPr id="5" name="Immagine 4">
            <a:extLst>
              <a:ext uri="{FF2B5EF4-FFF2-40B4-BE49-F238E27FC236}">
                <a16:creationId xmlns:a16="http://schemas.microsoft.com/office/drawing/2014/main" id="{205FDCDA-2B63-0DB8-BBFF-F4F3F5A2C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53955" y="739148"/>
            <a:ext cx="901307" cy="64510"/>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3636948" y="227510"/>
            <a:ext cx="5348025"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REDEMPTIONS - TAXATION</a:t>
            </a: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254055" y="1207957"/>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943678" y="1054060"/>
            <a:ext cx="8652665" cy="2138983"/>
          </a:xfrm>
          <a:prstGeom prst="rect">
            <a:avLst/>
          </a:prstGeom>
          <a:noFill/>
        </p:spPr>
        <p:txBody>
          <a:bodyPr wrap="square" rtlCol="0">
            <a:spAutoFit/>
          </a:bodyPr>
          <a:lstStyle/>
          <a:p>
            <a:pPr marL="135463" algn="just">
              <a:spcBef>
                <a:spcPts val="533"/>
              </a:spcBef>
              <a:buClr>
                <a:schemeClr val="accent1"/>
              </a:buClr>
              <a:buSzPct val="68000"/>
            </a:pPr>
            <a:r>
              <a:rPr lang="en-GB"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Redemptions for medical expenses are taxed at a rate of 15%. </a:t>
            </a:r>
            <a:br>
              <a:rPr lang="en-GB"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br>
            <a:r>
              <a:rPr lang="en-GB"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After 15 years of membership to the supplementary pension plan, this rate will be reduced by 0.30% for each additional year of membership, with a maximum limit of 6 points. Thus, this rate may go down to 9% if the member has participated for at least 35 years (without total redemptions). </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254055" y="3680538"/>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890332" y="3559375"/>
            <a:ext cx="8706012" cy="1633973"/>
          </a:xfrm>
          <a:prstGeom prst="rect">
            <a:avLst/>
          </a:prstGeom>
          <a:noFill/>
        </p:spPr>
        <p:txBody>
          <a:bodyPr wrap="square" rtlCol="0">
            <a:spAutoFit/>
          </a:bodyPr>
          <a:lstStyle/>
          <a:p>
            <a:pPr marL="135463" algn="just">
              <a:spcBef>
                <a:spcPts val="533"/>
              </a:spcBef>
              <a:buClr>
                <a:schemeClr val="accent1"/>
              </a:buClr>
              <a:buSzPct val="68000"/>
            </a:pPr>
            <a:r>
              <a:rPr lang="en-GB"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Redemptions for the purchase of a first home, home renovation and for the additional needs of members and any other form of redemption (redemption for loss of eligibility) will be subject to a 23% flat rate withholding. </a:t>
            </a:r>
          </a:p>
          <a:p>
            <a:pPr algn="just">
              <a:spcBef>
                <a:spcPts val="533"/>
              </a:spcBef>
              <a:buClr>
                <a:schemeClr val="accent1"/>
              </a:buClr>
              <a:buSzPct val="25000"/>
            </a:pPr>
            <a:endParaRPr lang="it-IT" sz="2133" b="1" dirty="0">
              <a:solidFill>
                <a:srgbClr val="002060"/>
              </a:solidFill>
              <a:latin typeface="Verdana"/>
              <a:ea typeface="Verdana"/>
              <a:cs typeface="Verdana"/>
              <a:sym typeface="Verdana"/>
              <a:rtl val="0"/>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3" name="CasellaDiTesto 2">
            <a:extLst>
              <a:ext uri="{FF2B5EF4-FFF2-40B4-BE49-F238E27FC236}">
                <a16:creationId xmlns:a16="http://schemas.microsoft.com/office/drawing/2014/main" id="{22474AE9-C79A-4329-451D-347A5F7AF87D}"/>
              </a:ext>
            </a:extLst>
          </p:cNvPr>
          <p:cNvSpPr txBox="1"/>
          <p:nvPr/>
        </p:nvSpPr>
        <p:spPr>
          <a:xfrm>
            <a:off x="2005589" y="4920099"/>
            <a:ext cx="8180822" cy="646331"/>
          </a:xfrm>
          <a:prstGeom prst="rect">
            <a:avLst/>
          </a:prstGeom>
          <a:noFill/>
        </p:spPr>
        <p:txBody>
          <a:bodyPr wrap="square">
            <a:spAutoFit/>
          </a:bodyPr>
          <a:lstStyle/>
          <a:p>
            <a:r>
              <a:rPr lang="en-GB" b="1" dirty="0">
                <a:solidFill>
                  <a:srgbClr val="FF660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FOR MORE INFORMATION, VISIT THE REDEMPTION SECTION OF THE WEBSITE</a:t>
            </a:r>
          </a:p>
        </p:txBody>
      </p:sp>
      <p:sp>
        <p:nvSpPr>
          <p:cNvPr id="6" name="Freeform 5">
            <a:extLst>
              <a:ext uri="{FF2B5EF4-FFF2-40B4-BE49-F238E27FC236}">
                <a16:creationId xmlns:a16="http://schemas.microsoft.com/office/drawing/2014/main" id="{440ABD2B-FC2F-57C5-6D41-BB68FE4FC063}"/>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8" name="Group 6">
            <a:extLst>
              <a:ext uri="{FF2B5EF4-FFF2-40B4-BE49-F238E27FC236}">
                <a16:creationId xmlns:a16="http://schemas.microsoft.com/office/drawing/2014/main" id="{274CE8AC-4CB7-EB72-09C7-B27D15BF48E8}"/>
              </a:ext>
            </a:extLst>
          </p:cNvPr>
          <p:cNvGrpSpPr/>
          <p:nvPr/>
        </p:nvGrpSpPr>
        <p:grpSpPr>
          <a:xfrm>
            <a:off x="8772937" y="3258766"/>
            <a:ext cx="3419063" cy="3599234"/>
            <a:chOff x="3655211" y="227910"/>
            <a:chExt cx="5612614" cy="8538607"/>
          </a:xfrm>
        </p:grpSpPr>
        <p:sp>
          <p:nvSpPr>
            <p:cNvPr id="9" name="Freeform 5">
              <a:extLst>
                <a:ext uri="{FF2B5EF4-FFF2-40B4-BE49-F238E27FC236}">
                  <a16:creationId xmlns:a16="http://schemas.microsoft.com/office/drawing/2014/main" id="{3C7F7576-7301-8353-18FF-11D898D30A0A}"/>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F87C9108-C6D4-4EB5-A76C-D06DB1105813}"/>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1" name="CasellaDiTesto 10">
            <a:extLst>
              <a:ext uri="{FF2B5EF4-FFF2-40B4-BE49-F238E27FC236}">
                <a16:creationId xmlns:a16="http://schemas.microsoft.com/office/drawing/2014/main" id="{5816585E-0D89-FF57-3D8E-8E5CEA040DF3}"/>
              </a:ext>
            </a:extLst>
          </p:cNvPr>
          <p:cNvSpPr txBox="1"/>
          <p:nvPr/>
        </p:nvSpPr>
        <p:spPr>
          <a:xfrm>
            <a:off x="2005590" y="5766294"/>
            <a:ext cx="8706778" cy="666977"/>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1" i="0" u="none" strike="noStrike" cap="none"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HOW MUCH DOES IT COST: </a:t>
            </a:r>
            <a:r>
              <a:rPr kumimoji="0" lang="en-GB" sz="1867" i="0" u="none" strike="noStrike" cap="none" normalizeH="0" baseline="0" noProof="0" dirty="0">
                <a:ln>
                  <a:noFill/>
                </a:ln>
                <a:solidFill>
                  <a:srgbClr val="002060"/>
                </a:solidFill>
                <a:effectLst/>
                <a:uLnTx/>
                <a:uFillTx/>
              </a:rPr>
              <a:t>€ 24.00 and an increase of € 10.00 if there is a bond in place</a:t>
            </a:r>
          </a:p>
        </p:txBody>
      </p:sp>
    </p:spTree>
    <p:extLst>
      <p:ext uri="{BB962C8B-B14F-4D97-AF65-F5344CB8AC3E}">
        <p14:creationId xmlns:p14="http://schemas.microsoft.com/office/powerpoint/2010/main" val="1308312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CAABABD7-8B0C-193F-3B23-90921A98884D}"/>
              </a:ext>
            </a:extLst>
          </p:cNvPr>
          <p:cNvGrpSpPr/>
          <p:nvPr/>
        </p:nvGrpSpPr>
        <p:grpSpPr>
          <a:xfrm>
            <a:off x="10450286" y="4354286"/>
            <a:ext cx="1719942" cy="2464881"/>
            <a:chOff x="3655211" y="227910"/>
            <a:chExt cx="5612614" cy="8538607"/>
          </a:xfrm>
        </p:grpSpPr>
        <p:sp>
          <p:nvSpPr>
            <p:cNvPr id="5" name="Freeform 5">
              <a:extLst>
                <a:ext uri="{FF2B5EF4-FFF2-40B4-BE49-F238E27FC236}">
                  <a16:creationId xmlns:a16="http://schemas.microsoft.com/office/drawing/2014/main" id="{45BED10F-BDC2-0CC4-0171-206C11363FA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6">
              <a:extLst>
                <a:ext uri="{FF2B5EF4-FFF2-40B4-BE49-F238E27FC236}">
                  <a16:creationId xmlns:a16="http://schemas.microsoft.com/office/drawing/2014/main" id="{208A215C-4E3E-F30B-26C3-F82A9A1C7486}"/>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8" name="Immagine 7">
            <a:extLst>
              <a:ext uri="{FF2B5EF4-FFF2-40B4-BE49-F238E27FC236}">
                <a16:creationId xmlns:a16="http://schemas.microsoft.com/office/drawing/2014/main" id="{5A134EDE-18E6-D6EA-A972-A6770969B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871523" y="724904"/>
            <a:ext cx="793448" cy="80639"/>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977417" y="8347"/>
            <a:ext cx="11604650" cy="195230"/>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400" b="1">
                <a:solidFill>
                  <a:srgbClr val="FF9933"/>
                </a:solidFill>
                <a:latin typeface="Verdana" panose="020B0604030504040204" pitchFamily="34" charset="0"/>
                <a:ea typeface="Verdana" panose="020B0604030504040204" pitchFamily="34" charset="0"/>
                <a:cs typeface="Arial"/>
                <a:sym typeface="Rambla"/>
              </a:rPr>
              <a:t>TRANSFER</a:t>
            </a:r>
            <a:r>
              <a:rPr kumimoji="0" lang="en-GB" sz="2400" b="1" i="0" u="none" strike="noStrike" cap="none" normalizeH="0" baseline="0" noProof="0">
                <a:ln>
                  <a:noFill/>
                </a:ln>
                <a:solidFill>
                  <a:srgbClr val="FF9933"/>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 FOR TERMINATION OF </a:t>
            </a:r>
          </a:p>
          <a:p>
            <a:pPr algn="l">
              <a:lnSpc>
                <a:spcPct val="100000"/>
              </a:lnSpc>
              <a:spcBef>
                <a:spcPts val="0"/>
              </a:spcBef>
            </a:pPr>
            <a:r>
              <a:rPr kumimoji="0" lang="en-GB" sz="2400" b="1" i="0" u="none" strike="noStrike" cap="none" normalizeH="0" baseline="0" noProof="0">
                <a:ln>
                  <a:noFill/>
                </a:ln>
                <a:solidFill>
                  <a:srgbClr val="FF9933"/>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      MEMBERSHIP REQUIREMENTS</a:t>
            </a:r>
            <a:r>
              <a:rPr lang="en-GB" sz="2400" b="1">
                <a:solidFill>
                  <a:srgbClr val="FF9933"/>
                </a:solidFill>
                <a:latin typeface="Verdana" panose="020B0604030504040204" pitchFamily="34" charset="0"/>
                <a:ea typeface="Verdana" panose="020B0604030504040204" pitchFamily="34" charset="0"/>
                <a:cs typeface="Arial"/>
                <a:sym typeface="Rambla"/>
              </a:rPr>
              <a:t> </a:t>
            </a:r>
          </a:p>
        </p:txBody>
      </p:sp>
      <p:sp>
        <p:nvSpPr>
          <p:cNvPr id="2" name="CasellaDiTesto 1"/>
          <p:cNvSpPr txBox="1"/>
          <p:nvPr/>
        </p:nvSpPr>
        <p:spPr>
          <a:xfrm>
            <a:off x="157189" y="1156099"/>
            <a:ext cx="11773554" cy="6045501"/>
          </a:xfrm>
          <a:prstGeom prst="rect">
            <a:avLst/>
          </a:prstGeom>
          <a:noFill/>
        </p:spPr>
        <p:txBody>
          <a:bodyPr wrap="square" rtlCol="0">
            <a:spAutoFit/>
          </a:bodyPr>
          <a:lstStyle/>
          <a:p>
            <a:pPr algn="just">
              <a:spcBef>
                <a:spcPts val="533"/>
              </a:spcBef>
              <a:buClr>
                <a:schemeClr val="accent1"/>
              </a:buClr>
              <a:buSzPct val="25000"/>
            </a:pP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If the fund membership requirements are no longer met (due to termination of the work activity for which membership was envisaged, or due to a change in job classification to manager), it is possible to transfer an individual position to another supplementary pension plan to which the worker has access in relation to the new job. It should also be noted that the change of employment is only relevant in the case of a change to a different sector from those envisaged for Pension Fund membership (i.e. it is possible to change company without changing Pension Fund. </a:t>
            </a:r>
            <a:r>
              <a:rPr lang="en-GB" dirty="0">
                <a:solidFill>
                  <a:srgbClr val="EB6F09"/>
                </a:solidFill>
                <a:latin typeface="Verdana" panose="020B0604030504040204" pitchFamily="34" charset="0"/>
                <a:ea typeface="Verdana" panose="020B0604030504040204" pitchFamily="34" charset="0"/>
                <a:cs typeface="Verdana" panose="020B0604030504040204" pitchFamily="34" charset="0"/>
                <a:sym typeface="Rambla"/>
                <a:rtl val="0"/>
              </a:rPr>
              <a:t>NO COSTS TO BEAR</a:t>
            </a:r>
          </a:p>
          <a:p>
            <a:pPr>
              <a:spcBef>
                <a:spcPts val="533"/>
              </a:spcBef>
              <a:buClr>
                <a:schemeClr val="accent1"/>
              </a:buClr>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endParaRPr>
          </a:p>
          <a:p>
            <a:pPr lvl="0" algn="just">
              <a:buSzPct val="25000"/>
            </a:pPr>
            <a:r>
              <a:rPr lang="en-GB"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                                           </a:t>
            </a:r>
            <a:r>
              <a:rPr lang="en-GB" sz="2400"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VOLUNTARY TRANSFER</a:t>
            </a:r>
          </a:p>
          <a:p>
            <a:pPr marL="0" marR="0" lvl="0" indent="0" algn="l" defTabSz="609585"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While still fulfilling the requirements for participation in the Fund (i.e. without ceasing to be employed), the member may only request the transfer of the position after the time limits provided for by the regulations have elapsed (i.e. it is only possible to voluntarily change Pension Fund after </a:t>
            </a: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2 years of membership</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 </a:t>
            </a:r>
            <a:r>
              <a:rPr kumimoji="0" lang="en-GB" sz="1867" b="1" i="0" u="none" strike="noStrike" cap="none"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sym typeface="Rambla"/>
              </a:rPr>
              <a:t>HOW MUCH DOES IT COST:</a:t>
            </a:r>
            <a:r>
              <a:rPr kumimoji="0" lang="en-GB" sz="1867" b="1"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Rambla"/>
              </a:rPr>
              <a:t> </a:t>
            </a:r>
            <a:r>
              <a:rPr kumimoji="0" lang="en-GB" sz="1867" b="0"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Rambla"/>
              </a:rPr>
              <a:t> € 30.00 </a:t>
            </a:r>
            <a:r>
              <a:rPr kumimoji="0" lang="en-GB" sz="1867" b="0"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Calibri" panose="020F0502020204030204" pitchFamily="34" charset="0"/>
              </a:rPr>
              <a:t>and an increase of </a:t>
            </a:r>
            <a:r>
              <a:rPr kumimoji="0" lang="en-GB" sz="1867" b="0" i="0" u="none" strike="noStrike" cap="none"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67" b="0"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€ 10.00 if there is a bond in place.</a:t>
            </a:r>
          </a:p>
          <a:p>
            <a:pPr lvl="0" algn="just">
              <a:buSzPct val="25000"/>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Pr>
              <a:t>• Please </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also note that the request for Transfer (voluntary or due to loss of membership requirements) can only be submitted to FON.TE. after having completed the membership to the Fund to which the pension plan is to be transferred</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Pr>
              <a:t>.</a:t>
            </a:r>
            <a:r>
              <a:rPr kumimoji="0" lang="en-GB" sz="1867" b="1" i="0" u="none" strike="noStrike" cap="none"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sym typeface="Rambla"/>
              </a:rPr>
              <a:t> </a:t>
            </a:r>
          </a:p>
          <a:p>
            <a:r>
              <a:rPr lang="en-GB" sz="1600" b="1"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en-GB" sz="1600" b="1" dirty="0">
                <a:solidFill>
                  <a:srgbClr val="FF6600"/>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TRANSFER FORM</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cap="none"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p>
          <a:p>
            <a:endParaRPr lang="it-IT" sz="1600" b="1"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61839" y="25346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06574" y="10596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9" name="Immagine 8">
            <a:extLst>
              <a:ext uri="{FF2B5EF4-FFF2-40B4-BE49-F238E27FC236}">
                <a16:creationId xmlns:a16="http://schemas.microsoft.com/office/drawing/2014/main" id="{E91E0462-552D-8DEE-8760-3828D943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84" y="66129"/>
            <a:ext cx="1546018" cy="897996"/>
          </a:xfrm>
          <a:prstGeom prst="rect">
            <a:avLst/>
          </a:prstGeom>
        </p:spPr>
      </p:pic>
      <p:grpSp>
        <p:nvGrpSpPr>
          <p:cNvPr id="10" name="Group 26">
            <a:extLst>
              <a:ext uri="{FF2B5EF4-FFF2-40B4-BE49-F238E27FC236}">
                <a16:creationId xmlns:a16="http://schemas.microsoft.com/office/drawing/2014/main" id="{5E8E1F3D-15AA-81CF-C598-5D22AF8C4B9C}"/>
              </a:ext>
            </a:extLst>
          </p:cNvPr>
          <p:cNvGrpSpPr/>
          <p:nvPr/>
        </p:nvGrpSpPr>
        <p:grpSpPr>
          <a:xfrm>
            <a:off x="899114" y="631785"/>
            <a:ext cx="815999" cy="144918"/>
            <a:chOff x="5475288" y="6400801"/>
            <a:chExt cx="837871" cy="100013"/>
          </a:xfrm>
          <a:solidFill>
            <a:schemeClr val="tx1">
              <a:lumMod val="75000"/>
              <a:lumOff val="25000"/>
              <a:alpha val="40000"/>
            </a:schemeClr>
          </a:solidFill>
        </p:grpSpPr>
        <p:sp>
          <p:nvSpPr>
            <p:cNvPr id="11" name="Freeform 11">
              <a:extLst>
                <a:ext uri="{FF2B5EF4-FFF2-40B4-BE49-F238E27FC236}">
                  <a16:creationId xmlns:a16="http://schemas.microsoft.com/office/drawing/2014/main" id="{861653F5-C9EC-E72D-8EB5-EE6A1DE0E8F3}"/>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13">
              <a:extLst>
                <a:ext uri="{FF2B5EF4-FFF2-40B4-BE49-F238E27FC236}">
                  <a16:creationId xmlns:a16="http://schemas.microsoft.com/office/drawing/2014/main" id="{D1491204-FB70-7D28-3E3C-54CA08B63D4A}"/>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7" name="CasellaDiTesto 6">
            <a:extLst>
              <a:ext uri="{FF2B5EF4-FFF2-40B4-BE49-F238E27FC236}">
                <a16:creationId xmlns:a16="http://schemas.microsoft.com/office/drawing/2014/main" id="{9CB3F2D0-DE94-CD03-8C64-878026C3086D}"/>
              </a:ext>
            </a:extLst>
          </p:cNvPr>
          <p:cNvSpPr txBox="1"/>
          <p:nvPr/>
        </p:nvSpPr>
        <p:spPr>
          <a:xfrm>
            <a:off x="6790579" y="730573"/>
            <a:ext cx="4761566" cy="338554"/>
          </a:xfrm>
          <a:prstGeom prst="rect">
            <a:avLst/>
          </a:prstGeom>
          <a:solidFill>
            <a:schemeClr val="bg1"/>
          </a:solidFill>
        </p:spPr>
        <p:txBody>
          <a:bodyPr wrap="square">
            <a:spAutoFit/>
          </a:bodyPr>
          <a:lstStyle/>
          <a:p>
            <a:r>
              <a:rPr lang="en-GB" sz="1600" b="1">
                <a:solidFill>
                  <a:srgbClr val="FF6600"/>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INFOGRAPHIC TRANSFER</a:t>
            </a:r>
            <a:r>
              <a:rPr lang="en-GB" sz="1600" b="1">
                <a:solidFill>
                  <a:srgbClr val="FF6600"/>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11234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1DA3DDD-DFFB-8EB8-5D35-D1B9EBD41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96666" y="739302"/>
            <a:ext cx="812679" cy="123772"/>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3759321" y="284982"/>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dirty="0">
                <a:solidFill>
                  <a:srgbClr val="FF9900"/>
                </a:solidFill>
                <a:latin typeface="Verdana" panose="020B0604030504040204" pitchFamily="34" charset="0"/>
                <a:ea typeface="Verdana" panose="020B0604030504040204" pitchFamily="34" charset="0"/>
                <a:cs typeface="Verdana" panose="020B0604030504040204" pitchFamily="34" charset="0"/>
                <a:sym typeface="Rambla"/>
                <a:hlinkClick r:id="rId4">
                  <a:extLst>
                    <a:ext uri="{A12FA001-AC4F-418D-AE19-62706E023703}">
                      <ahyp:hlinkClr xmlns:ahyp="http://schemas.microsoft.com/office/drawing/2018/hyperlinkcolor" val="tx"/>
                    </a:ext>
                  </a:extLst>
                </a:hlinkClick>
              </a:rPr>
              <a:t>REDEMPTION OF THE CONTRIBUTION</a:t>
            </a: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10" name="Freeform 5">
            <a:extLst>
              <a:ext uri="{FF2B5EF4-FFF2-40B4-BE49-F238E27FC236}">
                <a16:creationId xmlns:a16="http://schemas.microsoft.com/office/drawing/2014/main" id="{DD19ED78-2745-2113-7331-3708627C330A}"/>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9" name="Freeform 5">
            <a:extLst>
              <a:ext uri="{FF2B5EF4-FFF2-40B4-BE49-F238E27FC236}">
                <a16:creationId xmlns:a16="http://schemas.microsoft.com/office/drawing/2014/main" id="{0855B972-DD1C-D1C5-C3A6-80411E9F3CBF}"/>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12" name="Immagine 11">
            <a:extLst>
              <a:ext uri="{FF2B5EF4-FFF2-40B4-BE49-F238E27FC236}">
                <a16:creationId xmlns:a16="http://schemas.microsoft.com/office/drawing/2014/main" id="{9C4478D6-46DC-5EF0-E6D3-3EDF87907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667" y="955721"/>
            <a:ext cx="9541480" cy="5766092"/>
          </a:xfrm>
          <a:prstGeom prst="rect">
            <a:avLst/>
          </a:prstGeom>
        </p:spPr>
      </p:pic>
      <p:grpSp>
        <p:nvGrpSpPr>
          <p:cNvPr id="6" name="Group 6">
            <a:extLst>
              <a:ext uri="{FF2B5EF4-FFF2-40B4-BE49-F238E27FC236}">
                <a16:creationId xmlns:a16="http://schemas.microsoft.com/office/drawing/2014/main" id="{F1D8358C-9101-644B-24DC-C643B43CD170}"/>
              </a:ext>
            </a:extLst>
          </p:cNvPr>
          <p:cNvGrpSpPr/>
          <p:nvPr/>
        </p:nvGrpSpPr>
        <p:grpSpPr>
          <a:xfrm>
            <a:off x="8772937" y="3258766"/>
            <a:ext cx="3419063" cy="3599234"/>
            <a:chOff x="3655211" y="227910"/>
            <a:chExt cx="5612614" cy="8538607"/>
          </a:xfrm>
        </p:grpSpPr>
        <p:sp>
          <p:nvSpPr>
            <p:cNvPr id="7" name="Freeform 5">
              <a:extLst>
                <a:ext uri="{FF2B5EF4-FFF2-40B4-BE49-F238E27FC236}">
                  <a16:creationId xmlns:a16="http://schemas.microsoft.com/office/drawing/2014/main" id="{A23EBFF4-AD6D-48E9-2D9B-2DA7391FDCF2}"/>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30549C73-8AB5-5A83-C018-B42133B1EC3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768052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B73389B-8967-45A2-8BD8-8970E924A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12445" y="676598"/>
            <a:ext cx="816903" cy="126437"/>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011990" y="32897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dirty="0">
                <a:solidFill>
                  <a:srgbClr val="FF9933"/>
                </a:solidFill>
                <a:latin typeface="Verdana" panose="020B0604030504040204" pitchFamily="34" charset="0"/>
                <a:ea typeface="Verdana" panose="020B0604030504040204" pitchFamily="34" charset="0"/>
                <a:cs typeface="Arial"/>
              </a:rPr>
              <a:t>TAXATION ON REDEMPTIONS</a:t>
            </a: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044608" y="3151876"/>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598495" y="3040061"/>
            <a:ext cx="8958848" cy="1277016"/>
          </a:xfrm>
          <a:prstGeom prst="rect">
            <a:avLst/>
          </a:prstGeom>
          <a:noFill/>
        </p:spPr>
        <p:txBody>
          <a:bodyPr wrap="square" rtlCol="0">
            <a:spAutoFit/>
          </a:bodyPr>
          <a:lstStyle/>
          <a:p>
            <a:pPr lvl="0" algn="just">
              <a:buClr>
                <a:srgbClr val="FF9900"/>
              </a:buClr>
              <a:buSzPct val="25000"/>
            </a:pPr>
            <a:r>
              <a:rPr lang="en-GB" sz="1867">
                <a:solidFill>
                  <a:srgbClr val="FF9900"/>
                </a:solidFill>
                <a:latin typeface="Verdana"/>
                <a:ea typeface="Verdana"/>
                <a:cs typeface="Verdana"/>
                <a:sym typeface="Verdana"/>
                <a:rtl val="0"/>
              </a:rPr>
              <a:t>Partial and total</a:t>
            </a:r>
            <a:r>
              <a:rPr lang="en-GB" sz="1867">
                <a:solidFill>
                  <a:srgbClr val="002060"/>
                </a:solidFill>
                <a:latin typeface="Verdana"/>
                <a:ea typeface="Verdana"/>
                <a:cs typeface="Verdana"/>
                <a:sym typeface="Verdana"/>
                <a:rtl val="0"/>
              </a:rPr>
              <a:t>: as from 01/01/2007 it is taxed withholding at a rate of 15% reduced by 0.30% for each year after the 15th </a:t>
            </a:r>
            <a:r>
              <a:rPr lang="en-GB" sz="1867" b="1">
                <a:solidFill>
                  <a:srgbClr val="FF6600"/>
                </a:solidFill>
                <a:latin typeface="Verdana"/>
                <a:ea typeface="Verdana"/>
                <a:cs typeface="Verdana"/>
                <a:sym typeface="Verdana"/>
                <a:rtl val="0"/>
              </a:rPr>
              <a:t>(</a:t>
            </a:r>
            <a:r>
              <a:rPr lang="en-GB" sz="1867" b="1">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Go to form</a:t>
            </a:r>
            <a:r>
              <a:rPr lang="en-GB" sz="1867" b="1">
                <a:solidFill>
                  <a:srgbClr val="FF6600"/>
                </a:solidFill>
                <a:latin typeface="Verdana"/>
                <a:ea typeface="Verdana"/>
                <a:cs typeface="Verdana"/>
                <a:sym typeface="Verdana"/>
                <a:rtl val="0"/>
              </a:rPr>
              <a:t>)</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085354" y="4317077"/>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766466" y="4188319"/>
            <a:ext cx="8882383" cy="16339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F9900"/>
              </a:buClr>
              <a:buSzPct val="25000"/>
              <a:buFontTx/>
              <a:buNone/>
              <a:tabLst/>
              <a:defRPr/>
            </a:pPr>
            <a:r>
              <a:rPr lang="en-GB" sz="1867">
                <a:solidFill>
                  <a:srgbClr val="FF9900"/>
                </a:solidFill>
                <a:latin typeface="Verdana"/>
                <a:ea typeface="Verdana"/>
                <a:cs typeface="Verdana"/>
                <a:sym typeface="Verdana"/>
                <a:rtl val="0"/>
              </a:rPr>
              <a:t>For other causes</a:t>
            </a:r>
            <a:r>
              <a:rPr lang="en-GB" sz="1867">
                <a:solidFill>
                  <a:srgbClr val="002060"/>
                </a:solidFill>
                <a:latin typeface="Verdana"/>
                <a:ea typeface="Verdana"/>
                <a:cs typeface="Verdana"/>
                <a:sym typeface="Verdana"/>
                <a:rtl val="0"/>
              </a:rPr>
              <a:t>: it is taxed at a rate of 23% (without reduction) on deducted contributions and severance pay</a:t>
            </a:r>
          </a:p>
          <a:p>
            <a:pPr marL="0" marR="0" lvl="0" indent="0" algn="just" defTabSz="914400" rtl="0" eaLnBrk="1" fontAlgn="auto" latinLnBrk="0" hangingPunct="1">
              <a:lnSpc>
                <a:spcPct val="100000"/>
              </a:lnSpc>
              <a:spcBef>
                <a:spcPts val="0"/>
              </a:spcBef>
              <a:spcAft>
                <a:spcPts val="0"/>
              </a:spcAft>
              <a:buClr>
                <a:srgbClr val="FF9900"/>
              </a:buClr>
              <a:buSzPct val="25000"/>
              <a:buFontTx/>
              <a:buNone/>
              <a:tabLst/>
              <a:defRPr/>
            </a:pPr>
            <a:r>
              <a:rPr kumimoji="0" lang="en-GB" sz="1867" b="1" i="0" u="none" strike="noStrike" cap="none" normalizeH="0" baseline="0" noProof="0">
                <a:ln>
                  <a:noFill/>
                </a:ln>
                <a:solidFill>
                  <a:srgbClr val="F79646">
                    <a:lumMod val="75000"/>
                  </a:srgbClr>
                </a:solidFill>
                <a:effectLst/>
                <a:uLnTx/>
                <a:uFillTx/>
                <a:latin typeface="Verdana"/>
                <a:ea typeface="Verdana"/>
                <a:cs typeface="Verdana"/>
                <a:sym typeface="Verdana"/>
                <a:rtl val="0"/>
              </a:rPr>
              <a:t>(</a:t>
            </a:r>
            <a:r>
              <a:rPr kumimoji="0" lang="en-GB" sz="1867" b="1" i="0" u="none" strike="noStrike" cap="none" normalizeH="0" baseline="0" noProof="0">
                <a:ln>
                  <a:noFill/>
                </a:ln>
                <a:solidFill>
                  <a:srgbClr val="F79646">
                    <a:lumMod val="75000"/>
                  </a:srgbClr>
                </a:solidFill>
                <a:effectLst/>
                <a:uLnTx/>
                <a:uFillTx/>
                <a:latin typeface="Verdana"/>
                <a:ea typeface="Verdana"/>
                <a:cs typeface="Verdana"/>
                <a:sym typeface="Verdana"/>
                <a:hlinkClick r:id="rId3">
                  <a:extLst>
                    <a:ext uri="{A12FA001-AC4F-418D-AE19-62706E023703}">
                      <ahyp:hlinkClr xmlns:ahyp="http://schemas.microsoft.com/office/drawing/2018/hyperlinkcolor" val="tx"/>
                    </a:ext>
                  </a:extLst>
                </a:hlinkClick>
              </a:rPr>
              <a:t>Go to form</a:t>
            </a:r>
            <a:r>
              <a:rPr kumimoji="0" lang="en-GB" sz="1867" b="1" i="0" u="none" strike="noStrike" cap="none" normalizeH="0" baseline="0" noProof="0">
                <a:ln>
                  <a:noFill/>
                </a:ln>
                <a:solidFill>
                  <a:srgbClr val="F79646">
                    <a:lumMod val="75000"/>
                  </a:srgbClr>
                </a:solidFill>
                <a:effectLst/>
                <a:uLnTx/>
                <a:uFillTx/>
                <a:latin typeface="Verdana"/>
                <a:ea typeface="Verdana"/>
                <a:cs typeface="Verdana"/>
                <a:sym typeface="Verdana"/>
                <a:rtl val="0"/>
              </a:rPr>
              <a:t>)</a:t>
            </a:r>
          </a:p>
          <a:p>
            <a:pPr lvl="0">
              <a:buClr>
                <a:srgbClr val="FF9900"/>
              </a:buClr>
              <a:buSzPct val="25000"/>
            </a:pPr>
            <a:endParaRPr lang="it-IT" sz="1867">
              <a:solidFill>
                <a:srgbClr val="002060"/>
              </a:solidFill>
              <a:latin typeface="Verdana"/>
              <a:ea typeface="Verdana"/>
              <a:cs typeface="Verdana"/>
              <a:sym typeface="Verdana"/>
              <a:rtl val="0"/>
            </a:endParaRPr>
          </a:p>
          <a:p>
            <a:pPr algn="just">
              <a:spcBef>
                <a:spcPts val="533"/>
              </a:spcBef>
              <a:buClr>
                <a:schemeClr val="accent1"/>
              </a:buClr>
              <a:buSzPct val="25000"/>
            </a:pPr>
            <a:endParaRPr lang="it-IT" sz="2133" b="1" dirty="0">
              <a:solidFill>
                <a:srgbClr val="002060"/>
              </a:solidFill>
              <a:latin typeface="Verdana"/>
              <a:ea typeface="Verdana"/>
              <a:cs typeface="Verdana"/>
              <a:sym typeface="Verdana"/>
              <a:rtl val="0"/>
            </a:endParaRPr>
          </a:p>
        </p:txBody>
      </p:sp>
      <p:grpSp>
        <p:nvGrpSpPr>
          <p:cNvPr id="253" name="Group 13">
            <a:extLst>
              <a:ext uri="{FF2B5EF4-FFF2-40B4-BE49-F238E27FC236}">
                <a16:creationId xmlns:a16="http://schemas.microsoft.com/office/drawing/2014/main" id="{A569106E-4069-4647-931B-8B90EFC0E1A6}"/>
              </a:ext>
            </a:extLst>
          </p:cNvPr>
          <p:cNvGrpSpPr/>
          <p:nvPr/>
        </p:nvGrpSpPr>
        <p:grpSpPr>
          <a:xfrm>
            <a:off x="1026080" y="1297470"/>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9" name="TextBox 22">
            <a:extLst>
              <a:ext uri="{FF2B5EF4-FFF2-40B4-BE49-F238E27FC236}">
                <a16:creationId xmlns:a16="http://schemas.microsoft.com/office/drawing/2014/main" id="{9142822A-13CD-4DB7-BE10-BFFBCAEC86CF}"/>
              </a:ext>
            </a:extLst>
          </p:cNvPr>
          <p:cNvSpPr txBox="1"/>
          <p:nvPr/>
        </p:nvSpPr>
        <p:spPr>
          <a:xfrm>
            <a:off x="1203021" y="1186468"/>
            <a:ext cx="9693580" cy="2140330"/>
          </a:xfrm>
          <a:prstGeom prst="rect">
            <a:avLst/>
          </a:prstGeom>
          <a:noFill/>
        </p:spPr>
        <p:txBody>
          <a:bodyPr wrap="square" rtlCol="0">
            <a:spAutoFit/>
          </a:bodyPr>
          <a:lstStyle/>
          <a:p>
            <a:pPr marL="474121" marR="0" lvl="0" indent="0" defTabSz="914400" rtl="0" eaLnBrk="1" fontAlgn="auto" latinLnBrk="0" hangingPunct="1">
              <a:lnSpc>
                <a:spcPct val="100000"/>
              </a:lnSpc>
              <a:spcBef>
                <a:spcPts val="0"/>
              </a:spcBef>
              <a:spcAft>
                <a:spcPts val="0"/>
              </a:spcAft>
              <a:buClr>
                <a:srgbClr val="4F81BD"/>
              </a:buClr>
              <a:buSzPct val="75000"/>
              <a:buFontTx/>
              <a:buNone/>
              <a:tabLst/>
              <a:defRPr/>
            </a:pPr>
            <a:r>
              <a:rPr lang="en-GB" sz="1867">
                <a:solidFill>
                  <a:srgbClr val="FF9900"/>
                </a:solidFill>
                <a:latin typeface="Verdana"/>
                <a:ea typeface="Verdana"/>
                <a:cs typeface="Verdana"/>
                <a:sym typeface="Verdana"/>
                <a:rtl val="0"/>
              </a:rPr>
              <a:t>In the event of death</a:t>
            </a:r>
            <a:r>
              <a:rPr lang="en-GB" sz="1867">
                <a:solidFill>
                  <a:srgbClr val="002060"/>
                </a:solidFill>
                <a:latin typeface="Verdana"/>
                <a:ea typeface="Verdana"/>
                <a:cs typeface="Verdana"/>
                <a:sym typeface="Verdana"/>
                <a:rtl val="0"/>
              </a:rPr>
              <a:t>: </a:t>
            </a:r>
            <a:r>
              <a:rPr kumimoji="0" lang="en-GB" sz="1870"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All accrued capital is redeemed in favour of the designated person(s) or, in the absence of designation, by the heir(s). If there are no heirs, the capital remains vested in the pension fund. </a:t>
            </a:r>
          </a:p>
          <a:p>
            <a:pPr lvl="0">
              <a:buClr>
                <a:srgbClr val="FF9900"/>
              </a:buClr>
              <a:buSzPct val="25000"/>
            </a:pPr>
            <a:r>
              <a:rPr lang="en-GB" sz="1867">
                <a:solidFill>
                  <a:srgbClr val="002060"/>
                </a:solidFill>
                <a:latin typeface="Verdana"/>
                <a:ea typeface="Verdana"/>
                <a:cs typeface="Verdana"/>
                <a:sym typeface="Verdana"/>
                <a:rtl val="0"/>
              </a:rPr>
              <a:t>     This type of redemption is taxed at a rate </a:t>
            </a:r>
          </a:p>
          <a:p>
            <a:pPr lvl="0">
              <a:buClr>
                <a:srgbClr val="FF9900"/>
              </a:buClr>
              <a:buSzPct val="25000"/>
            </a:pPr>
            <a:r>
              <a:rPr lang="en-GB" sz="1867">
                <a:solidFill>
                  <a:srgbClr val="002060"/>
                </a:solidFill>
                <a:latin typeface="Verdana"/>
                <a:ea typeface="Verdana"/>
                <a:cs typeface="Verdana"/>
                <a:sym typeface="Verdana"/>
                <a:rtl val="0"/>
              </a:rPr>
              <a:t>     of 15% reduced by 0.30% for each year after the 15th year </a:t>
            </a:r>
          </a:p>
          <a:p>
            <a:pPr lvl="0">
              <a:buClr>
                <a:srgbClr val="FF9900"/>
              </a:buClr>
              <a:buSzPct val="25000"/>
            </a:pPr>
            <a:r>
              <a:rPr lang="en-GB" sz="1867" b="1">
                <a:solidFill>
                  <a:srgbClr val="002060"/>
                </a:solidFill>
                <a:latin typeface="Verdana"/>
                <a:ea typeface="Verdana"/>
                <a:cs typeface="Verdana"/>
                <a:sym typeface="Verdana"/>
                <a:rtl val="0"/>
              </a:rPr>
              <a:t>     </a:t>
            </a:r>
            <a:r>
              <a:rPr lang="en-GB" sz="1867" b="1">
                <a:solidFill>
                  <a:srgbClr val="FF6600"/>
                </a:solidFill>
                <a:latin typeface="Verdana"/>
                <a:ea typeface="Verdana"/>
                <a:cs typeface="Verdana"/>
                <a:sym typeface="Verdana"/>
                <a:rtl val="0"/>
              </a:rPr>
              <a:t>(</a:t>
            </a:r>
            <a:r>
              <a:rPr lang="en-GB" sz="1867" b="1">
                <a:solidFill>
                  <a:srgbClr val="FF66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Go to form</a:t>
            </a:r>
            <a:r>
              <a:rPr lang="en-GB" sz="1867" b="1">
                <a:solidFill>
                  <a:srgbClr val="FF6600"/>
                </a:solidFill>
                <a:latin typeface="Verdana"/>
                <a:ea typeface="Verdana"/>
                <a:cs typeface="Verdana"/>
                <a:sym typeface="Verdana"/>
                <a:rtl val="0"/>
              </a:rPr>
              <a:t>)</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6" name="Freeform 5">
            <a:extLst>
              <a:ext uri="{FF2B5EF4-FFF2-40B4-BE49-F238E27FC236}">
                <a16:creationId xmlns:a16="http://schemas.microsoft.com/office/drawing/2014/main" id="{921DB89C-AEF0-CE4F-FF58-6901816CD5B7}"/>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5" name="Freeform 5">
            <a:extLst>
              <a:ext uri="{FF2B5EF4-FFF2-40B4-BE49-F238E27FC236}">
                <a16:creationId xmlns:a16="http://schemas.microsoft.com/office/drawing/2014/main" id="{BA5582C2-B159-F1E8-5E07-92431AC0211E}"/>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4" name="Group 6">
            <a:extLst>
              <a:ext uri="{FF2B5EF4-FFF2-40B4-BE49-F238E27FC236}">
                <a16:creationId xmlns:a16="http://schemas.microsoft.com/office/drawing/2014/main" id="{3A3CCC6F-20A5-904A-9AC3-C44CA8E9A279}"/>
              </a:ext>
            </a:extLst>
          </p:cNvPr>
          <p:cNvGrpSpPr/>
          <p:nvPr/>
        </p:nvGrpSpPr>
        <p:grpSpPr>
          <a:xfrm>
            <a:off x="8733937" y="3307902"/>
            <a:ext cx="3419063" cy="3599234"/>
            <a:chOff x="3655211" y="227910"/>
            <a:chExt cx="5612614" cy="8538607"/>
          </a:xfrm>
        </p:grpSpPr>
        <p:sp>
          <p:nvSpPr>
            <p:cNvPr id="7" name="Freeform 5">
              <a:extLst>
                <a:ext uri="{FF2B5EF4-FFF2-40B4-BE49-F238E27FC236}">
                  <a16:creationId xmlns:a16="http://schemas.microsoft.com/office/drawing/2014/main" id="{B46B81BA-9A84-F0A1-5FC0-CFD9A3C542A7}"/>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91B77B45-4277-8C6E-C07A-F18766B8123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grpSp>
        <p:nvGrpSpPr>
          <p:cNvPr id="10" name="Group 6">
            <a:extLst>
              <a:ext uri="{FF2B5EF4-FFF2-40B4-BE49-F238E27FC236}">
                <a16:creationId xmlns:a16="http://schemas.microsoft.com/office/drawing/2014/main" id="{00EDA7E9-8898-F5F3-0B82-97A8A1D66CCD}"/>
              </a:ext>
            </a:extLst>
          </p:cNvPr>
          <p:cNvGrpSpPr/>
          <p:nvPr/>
        </p:nvGrpSpPr>
        <p:grpSpPr>
          <a:xfrm>
            <a:off x="8772937" y="3258766"/>
            <a:ext cx="3419063" cy="3599234"/>
            <a:chOff x="3655211" y="227910"/>
            <a:chExt cx="5612614" cy="8538607"/>
          </a:xfrm>
        </p:grpSpPr>
        <p:sp>
          <p:nvSpPr>
            <p:cNvPr id="11" name="Freeform 5">
              <a:extLst>
                <a:ext uri="{FF2B5EF4-FFF2-40B4-BE49-F238E27FC236}">
                  <a16:creationId xmlns:a16="http://schemas.microsoft.com/office/drawing/2014/main" id="{F6ABFC80-7DC7-9B85-E30D-4380304C865F}"/>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A8E6BEC2-F385-CE4D-1AAD-71ACCE2E2A9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3" name="CasellaDiTesto 12">
            <a:extLst>
              <a:ext uri="{FF2B5EF4-FFF2-40B4-BE49-F238E27FC236}">
                <a16:creationId xmlns:a16="http://schemas.microsoft.com/office/drawing/2014/main" id="{D23CEAC8-FD31-8D2A-9023-34591FAF1968}"/>
              </a:ext>
            </a:extLst>
          </p:cNvPr>
          <p:cNvSpPr txBox="1"/>
          <p:nvPr/>
        </p:nvSpPr>
        <p:spPr>
          <a:xfrm>
            <a:off x="1597217" y="5226049"/>
            <a:ext cx="9190526" cy="1528945"/>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cap="none"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67" b="1" i="0" u="none" strike="noStrike" cap="none" normalizeH="0" baseline="0" noProof="0">
                <a:ln>
                  <a:noFill/>
                </a:ln>
                <a:solidFill>
                  <a:srgbClr val="EB6F09"/>
                </a:solidFill>
                <a:effectLst/>
                <a:uLnTx/>
                <a:uFillTx/>
                <a:latin typeface="Verdana" panose="020B0604030504040204" pitchFamily="34" charset="0"/>
                <a:ea typeface="Verdana" panose="020B0604030504040204" pitchFamily="34" charset="0"/>
                <a:cs typeface="Verdana" panose="020B0604030504040204" pitchFamily="34" charset="0"/>
              </a:rPr>
              <a:t>HOW MUCH DOES IT COST:</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1" i="0" u="none" strike="noStrike" cap="none" normalizeH="0" baseline="0" noProof="0">
                <a:ln>
                  <a:noFill/>
                </a:ln>
                <a:solidFill>
                  <a:srgbClr val="EB6F0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Total redemption: Not provided for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 Partial redemption: Not provided for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 Redemption for other causes: € 24.00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Calibri" panose="020F0502020204030204" pitchFamily="34" charset="0"/>
              </a:rPr>
              <a:t>and an increase of </a:t>
            </a:r>
            <a:r>
              <a:rPr kumimoji="0" lang="en-GB" sz="1867" b="0"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€ 10.00 if there is a bond in place</a:t>
            </a:r>
          </a:p>
        </p:txBody>
      </p:sp>
    </p:spTree>
    <p:extLst>
      <p:ext uri="{BB962C8B-B14F-4D97-AF65-F5344CB8AC3E}">
        <p14:creationId xmlns:p14="http://schemas.microsoft.com/office/powerpoint/2010/main" val="66659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magine 265" descr="Schermata 2020-11-03 a 00.1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2384" y="-22264"/>
            <a:ext cx="3214495" cy="3874901"/>
          </a:xfrm>
          <a:prstGeom prst="rect">
            <a:avLst/>
          </a:prstGeom>
        </p:spPr>
      </p:pic>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576376"/>
            <a:ext cx="261674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rPr>
              <a:t>ABOUT US</a:t>
            </a:r>
          </a:p>
        </p:txBody>
      </p:sp>
      <p:sp>
        <p:nvSpPr>
          <p:cNvPr id="248" name="TextBox 22">
            <a:extLst>
              <a:ext uri="{FF2B5EF4-FFF2-40B4-BE49-F238E27FC236}">
                <a16:creationId xmlns:a16="http://schemas.microsoft.com/office/drawing/2014/main" id="{9142822A-13CD-4DB7-BE10-BFFBCAEC86CF}"/>
              </a:ext>
            </a:extLst>
          </p:cNvPr>
          <p:cNvSpPr txBox="1"/>
          <p:nvPr/>
        </p:nvSpPr>
        <p:spPr>
          <a:xfrm>
            <a:off x="1231087" y="3745928"/>
            <a:ext cx="8576942" cy="1015663"/>
          </a:xfrm>
          <a:prstGeom prst="rect">
            <a:avLst/>
          </a:prstGeom>
          <a:noFill/>
        </p:spPr>
        <p:txBody>
          <a:bodyPr wrap="square" rtlCol="0">
            <a:spAutoFit/>
          </a:bodyPr>
          <a:lstStyle/>
          <a:p>
            <a:pPr algn="just" defTabSz="609585">
              <a:spcBef>
                <a:spcPts val="533"/>
              </a:spcBef>
              <a:buClr>
                <a:srgbClr val="4F81BD"/>
              </a:buClr>
              <a:buSzPct val="25000"/>
            </a:pPr>
            <a:r>
              <a:rPr lang="en-GB" sz="2000" b="1">
                <a:solidFill>
                  <a:srgbClr val="002060"/>
                </a:solidFill>
                <a:latin typeface="Verdana"/>
                <a:ea typeface="Verdana"/>
                <a:cs typeface="Verdana"/>
                <a:sym typeface="Verdana"/>
                <a:rtl val="0"/>
              </a:rPr>
              <a:t>It is a negotiated fund, founded by collective bargaining as the social partners' response to employees' need for supplementary pensions</a:t>
            </a: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479554" y="3925756"/>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7" y="2517778"/>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grpSp>
        <p:nvGrpSpPr>
          <p:cNvPr id="253" name="Group 13">
            <a:extLst>
              <a:ext uri="{FF2B5EF4-FFF2-40B4-BE49-F238E27FC236}">
                <a16:creationId xmlns:a16="http://schemas.microsoft.com/office/drawing/2014/main" id="{A569106E-4069-4647-931B-8B90EFC0E1A6}"/>
              </a:ext>
            </a:extLst>
          </p:cNvPr>
          <p:cNvGrpSpPr/>
          <p:nvPr/>
        </p:nvGrpSpPr>
        <p:grpSpPr>
          <a:xfrm>
            <a:off x="511074" y="1307139"/>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grpSp>
        <p:nvGrpSpPr>
          <p:cNvPr id="256" name="Group 3">
            <a:extLst>
              <a:ext uri="{FF2B5EF4-FFF2-40B4-BE49-F238E27FC236}">
                <a16:creationId xmlns:a16="http://schemas.microsoft.com/office/drawing/2014/main" id="{6B6478A1-6C37-45FE-842A-F5B95F50E92C}"/>
              </a:ext>
            </a:extLst>
          </p:cNvPr>
          <p:cNvGrpSpPr/>
          <p:nvPr/>
        </p:nvGrpSpPr>
        <p:grpSpPr>
          <a:xfrm>
            <a:off x="1231086" y="1265595"/>
            <a:ext cx="7784336" cy="2616101"/>
            <a:chOff x="190851" y="3201456"/>
            <a:chExt cx="5117258" cy="1722485"/>
          </a:xfrm>
        </p:grpSpPr>
        <p:sp>
          <p:nvSpPr>
            <p:cNvPr id="257" name="Subtitle 6">
              <a:extLst>
                <a:ext uri="{FF2B5EF4-FFF2-40B4-BE49-F238E27FC236}">
                  <a16:creationId xmlns:a16="http://schemas.microsoft.com/office/drawing/2014/main" id="{44052201-2649-4ADE-9F78-7EC1319B5994}"/>
                </a:ext>
              </a:extLst>
            </p:cNvPr>
            <p:cNvSpPr txBox="1">
              <a:spLocks/>
            </p:cNvSpPr>
            <p:nvPr/>
          </p:nvSpPr>
          <p:spPr>
            <a:xfrm>
              <a:off x="1360536" y="3831627"/>
              <a:ext cx="3873283" cy="616473"/>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sp>
          <p:nvSpPr>
            <p:cNvPr id="258" name="TextBox 22">
              <a:extLst>
                <a:ext uri="{FF2B5EF4-FFF2-40B4-BE49-F238E27FC236}">
                  <a16:creationId xmlns:a16="http://schemas.microsoft.com/office/drawing/2014/main" id="{9142822A-13CD-4DB7-BE10-BFFBCAEC86CF}"/>
                </a:ext>
              </a:extLst>
            </p:cNvPr>
            <p:cNvSpPr txBox="1"/>
            <p:nvPr/>
          </p:nvSpPr>
          <p:spPr>
            <a:xfrm>
              <a:off x="190851" y="3201456"/>
              <a:ext cx="5117258" cy="1722485"/>
            </a:xfrm>
            <a:prstGeom prst="rect">
              <a:avLst/>
            </a:prstGeom>
            <a:noFill/>
          </p:spPr>
          <p:txBody>
            <a:bodyPr wrap="square" rtlCol="0">
              <a:spAutoFit/>
            </a:bodyPr>
            <a:lstStyle/>
            <a:p>
              <a:pPr algn="just" defTabSz="609585">
                <a:buClr>
                  <a:srgbClr val="4F81BD"/>
                </a:buClr>
                <a:buSzPct val="25000"/>
                <a:defRPr/>
              </a:pPr>
              <a:r>
                <a:rPr lang="en-GB" sz="2000" b="1">
                  <a:solidFill>
                    <a:srgbClr val="002060"/>
                  </a:solidFill>
                  <a:latin typeface="Verdana"/>
                  <a:ea typeface="Verdana"/>
                  <a:cs typeface="Verdana"/>
                  <a:sym typeface="Verdana"/>
                  <a:rtl val="0"/>
                </a:rPr>
                <a:t>We are the Pension Fund of the Tertiary Sector (Commerce, Tourism and Services)</a:t>
              </a:r>
              <a:r>
                <a:rPr lang="en-GB" sz="200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recognised as a non-profit association. Registered in the Covip Register under number 123.</a:t>
              </a:r>
              <a:r>
                <a:rPr lang="en-GB" sz="2000" b="1">
                  <a:solidFill>
                    <a:srgbClr val="002060"/>
                  </a:solidFill>
                  <a:latin typeface="Verdana"/>
                  <a:ea typeface="Verdana"/>
                  <a:cs typeface="Verdana"/>
                  <a:sym typeface="Verdana"/>
                  <a:rtl val="0"/>
                </a:rPr>
                <a:t> </a:t>
              </a:r>
            </a:p>
            <a:p>
              <a:pPr algn="just" defTabSz="609585">
                <a:buClr>
                  <a:srgbClr val="4F81BD"/>
                </a:buClr>
                <a:buSzPct val="25000"/>
                <a:defRPr/>
              </a:pPr>
              <a:r>
                <a:rPr lang="en-GB" sz="2000" b="1">
                  <a:solidFill>
                    <a:srgbClr val="002060"/>
                  </a:solidFill>
                  <a:latin typeface="Verdana"/>
                  <a:ea typeface="Verdana"/>
                  <a:cs typeface="Verdana"/>
                  <a:sym typeface="Verdana"/>
                  <a:rtl val="0"/>
                </a:rPr>
                <a:t>The Supervisory Commission exercises specific control over pension funds, approves statutes and regulations and exercises control over technical, financial and asset management.</a:t>
              </a:r>
            </a:p>
            <a:p>
              <a:pPr algn="just" defTabSz="609585">
                <a:buClr>
                  <a:srgbClr val="4F81BD"/>
                </a:buClr>
                <a:buSzPct val="25000"/>
                <a:defRPr/>
              </a:pPr>
              <a:endParaRPr lang="it-IT" sz="24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p:txBody>
        </p:sp>
      </p:grpSp>
      <p:pic>
        <p:nvPicPr>
          <p:cNvPr id="8" name="Immagine 7">
            <a:extLst>
              <a:ext uri="{FF2B5EF4-FFF2-40B4-BE49-F238E27FC236}">
                <a16:creationId xmlns:a16="http://schemas.microsoft.com/office/drawing/2014/main" id="{288823B1-210A-95B3-AC2B-0BD0693EE852}"/>
              </a:ext>
            </a:extLst>
          </p:cNvPr>
          <p:cNvPicPr>
            <a:picLocks noChangeAspect="1"/>
          </p:cNvPicPr>
          <p:nvPr/>
        </p:nvPicPr>
        <p:blipFill>
          <a:blip r:embed="rId3"/>
          <a:stretch>
            <a:fillRect/>
          </a:stretch>
        </p:blipFill>
        <p:spPr>
          <a:xfrm>
            <a:off x="527095" y="5220305"/>
            <a:ext cx="617781" cy="560880"/>
          </a:xfrm>
          <a:prstGeom prst="rect">
            <a:avLst/>
          </a:prstGeom>
        </p:spPr>
      </p:pic>
      <p:sp>
        <p:nvSpPr>
          <p:cNvPr id="6" name="CasellaDiTesto 5">
            <a:extLst>
              <a:ext uri="{FF2B5EF4-FFF2-40B4-BE49-F238E27FC236}">
                <a16:creationId xmlns:a16="http://schemas.microsoft.com/office/drawing/2014/main" id="{C361E05E-0058-4834-7820-0EF961F34A7B}"/>
              </a:ext>
            </a:extLst>
          </p:cNvPr>
          <p:cNvSpPr txBox="1"/>
          <p:nvPr/>
        </p:nvSpPr>
        <p:spPr>
          <a:xfrm>
            <a:off x="1244306" y="5220305"/>
            <a:ext cx="7447817" cy="1015663"/>
          </a:xfrm>
          <a:prstGeom prst="rect">
            <a:avLst/>
          </a:prstGeom>
          <a:noFill/>
        </p:spPr>
        <p:txBody>
          <a:bodyPr wrap="square">
            <a:spAutoFit/>
          </a:bodyPr>
          <a:lstStyle/>
          <a:p>
            <a:pPr defTabSz="609585"/>
            <a:r>
              <a:rPr lang="en-GB" sz="2000" b="1">
                <a:solidFill>
                  <a:srgbClr val="002060"/>
                </a:solidFill>
                <a:latin typeface="Verdana"/>
                <a:ea typeface="Verdana"/>
                <a:cs typeface="Verdana"/>
                <a:sym typeface="Verdana"/>
                <a:rtl val="0"/>
              </a:rPr>
              <a:t>It has a long-term investment purpose, in order to ensure a pension to complement the public pension system</a:t>
            </a: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Tree>
    <p:extLst>
      <p:ext uri="{BB962C8B-B14F-4D97-AF65-F5344CB8AC3E}">
        <p14:creationId xmlns:p14="http://schemas.microsoft.com/office/powerpoint/2010/main" val="711948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167257" y="4572000"/>
            <a:ext cx="2024743" cy="2286000"/>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83214" y="362754"/>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THE EARLY TEMPORARY SUPPLEMENTARY PENSION – R.I.T.A.</a:t>
            </a:r>
          </a:p>
        </p:txBody>
      </p:sp>
      <p:sp>
        <p:nvSpPr>
          <p:cNvPr id="2" name="CasellaDiTesto 1"/>
          <p:cNvSpPr txBox="1"/>
          <p:nvPr/>
        </p:nvSpPr>
        <p:spPr>
          <a:xfrm>
            <a:off x="659676" y="838200"/>
            <a:ext cx="10872648" cy="6092052"/>
          </a:xfrm>
          <a:prstGeom prst="rect">
            <a:avLst/>
          </a:prstGeom>
          <a:noFill/>
        </p:spPr>
        <p:txBody>
          <a:bodyPr wrap="square" rtlCol="0">
            <a:spAutoFit/>
          </a:bodyPr>
          <a:lstStyle/>
          <a:p>
            <a:pPr algn="just">
              <a:lnSpc>
                <a:spcPct val="150000"/>
              </a:lnSpc>
              <a:buClr>
                <a:schemeClr val="accent1"/>
              </a:buClr>
              <a:buSzPct val="25000"/>
            </a:pPr>
            <a:r>
              <a:rPr lang="en-GB" sz="1867">
                <a:solidFill>
                  <a:srgbClr val="002060"/>
                </a:solidFill>
                <a:latin typeface="Verdana" panose="020B0604030504040204" pitchFamily="34" charset="0"/>
                <a:ea typeface="Verdana" panose="020B0604030504040204" pitchFamily="34" charset="0"/>
                <a:cs typeface="Verdana" panose="020B0604030504040204" pitchFamily="34" charset="0"/>
              </a:rPr>
              <a:t>The purpose of the “Early Temporary Supplementary Pension” </a:t>
            </a:r>
          </a:p>
          <a:p>
            <a:pPr algn="just">
              <a:lnSpc>
                <a:spcPct val="150000"/>
              </a:lnSpc>
            </a:pPr>
            <a:r>
              <a:rPr lang="en-GB" sz="1867">
                <a:solidFill>
                  <a:srgbClr val="002060"/>
                </a:solidFill>
                <a:latin typeface="Verdana" panose="020B0604030504040204" pitchFamily="34" charset="0"/>
                <a:ea typeface="Verdana" panose="020B0604030504040204" pitchFamily="34" charset="0"/>
                <a:cs typeface="Verdana" panose="020B0604030504040204" pitchFamily="34" charset="0"/>
              </a:rPr>
              <a:t>(abbreviated to RITA) is to offer, through supplementary pension plans, financial support for members who are close to receiving old-age pensions and who meet the regulatory requirements.</a:t>
            </a:r>
            <a:r>
              <a:rPr lang="en-GB" sz="1867">
                <a:latin typeface="Verdana" panose="020B0604030504040204" pitchFamily="34" charset="0"/>
                <a:ea typeface="Verdana" panose="020B0604030504040204" pitchFamily="34" charset="0"/>
                <a:cs typeface="Verdana" panose="020B0604030504040204" pitchFamily="34" charset="0"/>
              </a:rPr>
              <a:t> </a:t>
            </a:r>
            <a:r>
              <a:rPr lang="en-GB" sz="1867">
                <a:solidFill>
                  <a:srgbClr val="002060"/>
                </a:solidFill>
                <a:latin typeface="Verdana" panose="020B0604030504040204" pitchFamily="34" charset="0"/>
                <a:ea typeface="Verdana" panose="020B0604030504040204" pitchFamily="34" charset="0"/>
                <a:cs typeface="Verdana" panose="020B0604030504040204" pitchFamily="34" charset="0"/>
              </a:rPr>
              <a:t>For more information see the “</a:t>
            </a:r>
            <a:r>
              <a:rPr lang="en-GB" sz="1867" b="1">
                <a:solidFill>
                  <a:srgbClr val="EB6F09"/>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RITA document</a:t>
            </a:r>
            <a:r>
              <a:rPr lang="en-GB" sz="1867">
                <a:latin typeface="Verdana" panose="020B0604030504040204" pitchFamily="34" charset="0"/>
                <a:ea typeface="Verdana" panose="020B0604030504040204" pitchFamily="34" charset="0"/>
                <a:cs typeface="Verdana" panose="020B0604030504040204" pitchFamily="34" charset="0"/>
              </a:rPr>
              <a:t>”</a:t>
            </a:r>
            <a:r>
              <a:rPr lang="en-GB" sz="1867">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GB" sz="1867">
                <a:solidFill>
                  <a:srgbClr val="002060"/>
                </a:solidFill>
                <a:latin typeface="Verdana" panose="020B0604030504040204" pitchFamily="34" charset="0"/>
                <a:ea typeface="Verdana" panose="020B0604030504040204" pitchFamily="34" charset="0"/>
                <a:cs typeface="Verdana" panose="020B0604030504040204" pitchFamily="34" charset="0"/>
              </a:rPr>
              <a:t>Early Temporary Supplementary Pension consists in the fractional payment of the accumulated amount requested (it may concern the whole or a part of the accumulated position) and will be disbursed in quarterly instalments from when the request is accepted by the Fund until the maturity of the statutory retirement age in the mandatory plan to which it belongs.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mn-cs"/>
              </a:rPr>
              <a:t>The sums to be periodically disbursed shall be invested in the most prudent sub-fund (unless otherwise chosen by the member in the application form). During the payment of the RITA, the member can still change the investment sub-fund for the remaining funds </a:t>
            </a:r>
          </a:p>
          <a:p>
            <a:pPr>
              <a:lnSpc>
                <a:spcPct val="80000"/>
              </a:lnSpc>
              <a:spcBef>
                <a:spcPts val="533"/>
              </a:spcBef>
              <a:buClr>
                <a:schemeClr val="accent1"/>
              </a:buClr>
              <a:buSzPct val="25000"/>
            </a:pPr>
            <a:endParaRPr lang="it-IT" sz="1200" b="1"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endParaRPr>
          </a:p>
          <a:p>
            <a:endParaRPr lang="it-IT"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31551" y="5325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Tree>
    <p:extLst>
      <p:ext uri="{BB962C8B-B14F-4D97-AF65-F5344CB8AC3E}">
        <p14:creationId xmlns:p14="http://schemas.microsoft.com/office/powerpoint/2010/main" val="452265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9296400" y="3650646"/>
            <a:ext cx="3080657" cy="3341914"/>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1083732" y="146118"/>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200" b="1">
                <a:solidFill>
                  <a:srgbClr val="FF9933"/>
                </a:solidFill>
                <a:latin typeface="Verdana" panose="020B0604030504040204" pitchFamily="34" charset="0"/>
                <a:ea typeface="Verdana" panose="020B0604030504040204" pitchFamily="34" charset="0"/>
                <a:cs typeface="Arial"/>
                <a:sym typeface="Rambla"/>
                <a:rtl val="0"/>
              </a:rPr>
              <a:t>TYPES OF R.I.T.A</a:t>
            </a: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71203" y="49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3" name="Immagine 2" descr="Immagine che contiene tavolo&#10;&#10;Descrizione generata automaticamente">
            <a:extLst>
              <a:ext uri="{FF2B5EF4-FFF2-40B4-BE49-F238E27FC236}">
                <a16:creationId xmlns:a16="http://schemas.microsoft.com/office/drawing/2014/main" id="{501D2627-B1ED-31A0-80A2-020BDC1A78AE}"/>
              </a:ext>
            </a:extLst>
          </p:cNvPr>
          <p:cNvPicPr>
            <a:picLocks noChangeAspect="1"/>
          </p:cNvPicPr>
          <p:nvPr/>
        </p:nvPicPr>
        <p:blipFill>
          <a:blip r:embed="rId4"/>
          <a:stretch>
            <a:fillRect/>
          </a:stretch>
        </p:blipFill>
        <p:spPr>
          <a:xfrm>
            <a:off x="1083732" y="1137483"/>
            <a:ext cx="10099032" cy="3783059"/>
          </a:xfrm>
          <a:prstGeom prst="rect">
            <a:avLst/>
          </a:prstGeom>
        </p:spPr>
      </p:pic>
      <p:sp>
        <p:nvSpPr>
          <p:cNvPr id="4" name="Subtitle 6">
            <a:extLst>
              <a:ext uri="{FF2B5EF4-FFF2-40B4-BE49-F238E27FC236}">
                <a16:creationId xmlns:a16="http://schemas.microsoft.com/office/drawing/2014/main" id="{F7E082D9-4BAB-51E4-3576-858FF803DDC1}"/>
              </a:ext>
            </a:extLst>
          </p:cNvPr>
          <p:cNvSpPr txBox="1">
            <a:spLocks/>
          </p:cNvSpPr>
          <p:nvPr/>
        </p:nvSpPr>
        <p:spPr>
          <a:xfrm>
            <a:off x="591567" y="512604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000" b="1">
                <a:solidFill>
                  <a:srgbClr val="FF6600"/>
                </a:solidFill>
                <a:latin typeface="Verdana" panose="020B0604030504040204" pitchFamily="34" charset="0"/>
                <a:ea typeface="Verdana" panose="020B0604030504040204" pitchFamily="34" charset="0"/>
                <a:cs typeface="Arial"/>
                <a:sym typeface="Rambla"/>
                <a:hlinkClick r:id="rId5">
                  <a:extLst>
                    <a:ext uri="{A12FA001-AC4F-418D-AE19-62706E023703}">
                      <ahyp:hlinkClr xmlns:ahyp="http://schemas.microsoft.com/office/drawing/2018/hyperlinkcolor" val="tx"/>
                    </a:ext>
                  </a:extLst>
                </a:hlinkClick>
              </a:rPr>
              <a:t>R.I.T.A. activation form</a:t>
            </a:r>
          </a:p>
        </p:txBody>
      </p:sp>
      <p:sp>
        <p:nvSpPr>
          <p:cNvPr id="5" name="CasellaDiTesto 4">
            <a:extLst>
              <a:ext uri="{FF2B5EF4-FFF2-40B4-BE49-F238E27FC236}">
                <a16:creationId xmlns:a16="http://schemas.microsoft.com/office/drawing/2014/main" id="{A93EFEDC-1538-FED9-0B3E-2F70CBFC4E89}"/>
              </a:ext>
            </a:extLst>
          </p:cNvPr>
          <p:cNvSpPr txBox="1"/>
          <p:nvPr/>
        </p:nvSpPr>
        <p:spPr>
          <a:xfrm>
            <a:off x="5498991" y="5080583"/>
            <a:ext cx="6101442" cy="1241622"/>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1"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HOW MUCH DOES IT COST:</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67" b="0"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RITA activation: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Not provided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67" b="0"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RITA disbursement: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€3.00</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67" b="0" i="0" u="none" strike="noStrike" cap="none" normalizeH="0" baseline="0" noProof="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RITA revocation: </a:t>
            </a:r>
            <a:r>
              <a:rPr kumimoji="0" lang="en-GB" sz="1867"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€10.00</a:t>
            </a:r>
          </a:p>
        </p:txBody>
      </p:sp>
    </p:spTree>
    <p:extLst>
      <p:ext uri="{BB962C8B-B14F-4D97-AF65-F5344CB8AC3E}">
        <p14:creationId xmlns:p14="http://schemas.microsoft.com/office/powerpoint/2010/main" val="2553381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9851571" y="4016828"/>
            <a:ext cx="2340429" cy="2841171"/>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71203" y="49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CasellaDiTesto 1">
            <a:extLst>
              <a:ext uri="{FF2B5EF4-FFF2-40B4-BE49-F238E27FC236}">
                <a16:creationId xmlns:a16="http://schemas.microsoft.com/office/drawing/2014/main" id="{31BAEA2F-7F6E-AA81-CAA3-165BEC24F360}"/>
              </a:ext>
            </a:extLst>
          </p:cNvPr>
          <p:cNvSpPr txBox="1"/>
          <p:nvPr/>
        </p:nvSpPr>
        <p:spPr>
          <a:xfrm>
            <a:off x="333616" y="925818"/>
            <a:ext cx="10445542" cy="5951886"/>
          </a:xfrm>
          <a:prstGeom prst="rect">
            <a:avLst/>
          </a:prstGeom>
          <a:noFill/>
        </p:spPr>
        <p:txBody>
          <a:bodyPr wrap="square">
            <a:spAutoFit/>
          </a:bodyPr>
          <a:lstStyle/>
          <a:p>
            <a:pPr>
              <a:lnSpc>
                <a:spcPct val="150000"/>
              </a:lnSpc>
            </a:pPr>
            <a:r>
              <a:rPr lang="en-GB" sz="1600" dirty="0">
                <a:solidFill>
                  <a:schemeClr val="tx2"/>
                </a:solidFill>
                <a:latin typeface="Verdana" panose="020B0604030504040204" pitchFamily="34" charset="0"/>
                <a:ea typeface="Verdana" panose="020B0604030504040204" pitchFamily="34" charset="0"/>
              </a:rPr>
              <a:t>RITA will be accessible if the following conditions are met: </a:t>
            </a:r>
          </a:p>
          <a:p>
            <a:pPr>
              <a:lnSpc>
                <a:spcPct val="150000"/>
              </a:lnSpc>
            </a:pPr>
            <a:r>
              <a:rPr lang="en-GB" sz="1600" b="1" u="sng" dirty="0">
                <a:solidFill>
                  <a:schemeClr val="tx2"/>
                </a:solidFill>
                <a:latin typeface="Verdana" panose="020B0604030504040204" pitchFamily="34" charset="0"/>
                <a:ea typeface="Verdana" panose="020B0604030504040204" pitchFamily="34" charset="0"/>
              </a:rPr>
              <a:t>1st case (payment in instalments over a maximum advance period of 5 years) </a:t>
            </a:r>
          </a:p>
          <a:p>
            <a:pPr>
              <a:lnSpc>
                <a:spcPct val="150000"/>
              </a:lnSpc>
            </a:pPr>
            <a:r>
              <a:rPr lang="en-GB" sz="1600" dirty="0">
                <a:solidFill>
                  <a:schemeClr val="tx2"/>
                </a:solidFill>
                <a:latin typeface="Verdana" panose="020B0604030504040204" pitchFamily="34" charset="0"/>
                <a:ea typeface="Verdana" panose="020B0604030504040204" pitchFamily="34" charset="0"/>
              </a:rPr>
              <a:t>- termination of the relationship </a:t>
            </a:r>
          </a:p>
          <a:p>
            <a:pPr>
              <a:lnSpc>
                <a:spcPct val="150000"/>
              </a:lnSpc>
            </a:pPr>
            <a:r>
              <a:rPr lang="en-GB" sz="1600" dirty="0">
                <a:solidFill>
                  <a:schemeClr val="tx2"/>
                </a:solidFill>
                <a:latin typeface="Verdana" panose="020B0604030504040204" pitchFamily="34" charset="0"/>
                <a:ea typeface="Verdana" panose="020B0604030504040204" pitchFamily="34" charset="0"/>
              </a:rPr>
              <a:t>- not more than </a:t>
            </a:r>
            <a:r>
              <a:rPr lang="en-GB" sz="1600" b="1" dirty="0">
                <a:solidFill>
                  <a:schemeClr val="tx2"/>
                </a:solidFill>
                <a:latin typeface="Verdana" panose="020B0604030504040204" pitchFamily="34" charset="0"/>
                <a:ea typeface="Verdana" panose="020B0604030504040204" pitchFamily="34" charset="0"/>
              </a:rPr>
              <a:t>5 years </a:t>
            </a:r>
            <a:r>
              <a:rPr lang="en-GB" sz="1600" dirty="0">
                <a:solidFill>
                  <a:schemeClr val="tx2"/>
                </a:solidFill>
                <a:latin typeface="Verdana" panose="020B0604030504040204" pitchFamily="34" charset="0"/>
                <a:ea typeface="Verdana" panose="020B0604030504040204" pitchFamily="34" charset="0"/>
              </a:rPr>
              <a:t>after reaching the age for old age pension </a:t>
            </a:r>
          </a:p>
          <a:p>
            <a:pPr>
              <a:lnSpc>
                <a:spcPct val="150000"/>
              </a:lnSpc>
            </a:pPr>
            <a:r>
              <a:rPr lang="en-GB" sz="1600" dirty="0">
                <a:solidFill>
                  <a:schemeClr val="tx2"/>
                </a:solidFill>
                <a:latin typeface="Verdana" panose="020B0604030504040204" pitchFamily="34" charset="0"/>
                <a:ea typeface="Verdana" panose="020B0604030504040204" pitchFamily="34" charset="0"/>
              </a:rPr>
              <a:t>- minimum contribution requirement of 20 years </a:t>
            </a:r>
          </a:p>
          <a:p>
            <a:pPr>
              <a:lnSpc>
                <a:spcPct val="150000"/>
              </a:lnSpc>
            </a:pPr>
            <a:endParaRPr lang="it-IT" sz="1600" u="sng" dirty="0">
              <a:solidFill>
                <a:schemeClr val="tx2"/>
              </a:solidFill>
              <a:latin typeface="Verdana" panose="020B0604030504040204" pitchFamily="34" charset="0"/>
              <a:ea typeface="Verdana" panose="020B0604030504040204" pitchFamily="34" charset="0"/>
            </a:endParaRPr>
          </a:p>
          <a:p>
            <a:pPr>
              <a:lnSpc>
                <a:spcPct val="150000"/>
              </a:lnSpc>
            </a:pPr>
            <a:r>
              <a:rPr lang="en-GB" sz="1600" b="1" u="sng" dirty="0">
                <a:solidFill>
                  <a:schemeClr val="tx2"/>
                </a:solidFill>
                <a:latin typeface="Verdana" panose="020B0604030504040204" pitchFamily="34" charset="0"/>
                <a:ea typeface="Verdana" panose="020B0604030504040204" pitchFamily="34" charset="0"/>
              </a:rPr>
              <a:t>2nd case (disbursement in instalments over a maximum advance period of 10 years) </a:t>
            </a:r>
          </a:p>
          <a:p>
            <a:pPr>
              <a:lnSpc>
                <a:spcPct val="150000"/>
              </a:lnSpc>
            </a:pPr>
            <a:r>
              <a:rPr lang="en-GB" sz="1600" dirty="0">
                <a:solidFill>
                  <a:schemeClr val="tx2"/>
                </a:solidFill>
                <a:latin typeface="Verdana" panose="020B0604030504040204" pitchFamily="34" charset="0"/>
                <a:ea typeface="Verdana" panose="020B0604030504040204" pitchFamily="34" charset="0"/>
              </a:rPr>
              <a:t>- </a:t>
            </a:r>
            <a:r>
              <a:rPr lang="en-GB" sz="1600" b="1" dirty="0">
                <a:solidFill>
                  <a:schemeClr val="tx2"/>
                </a:solidFill>
                <a:latin typeface="Verdana" panose="020B0604030504040204" pitchFamily="34" charset="0"/>
                <a:ea typeface="Verdana" panose="020B0604030504040204" pitchFamily="34" charset="0"/>
              </a:rPr>
              <a:t>unemployment of more than 24 months (after termination of employment) </a:t>
            </a:r>
          </a:p>
          <a:p>
            <a:pPr>
              <a:lnSpc>
                <a:spcPct val="150000"/>
              </a:lnSpc>
            </a:pPr>
            <a:r>
              <a:rPr lang="en-GB" sz="1600" dirty="0">
                <a:solidFill>
                  <a:schemeClr val="tx2"/>
                </a:solidFill>
                <a:latin typeface="Verdana" panose="020B0604030504040204" pitchFamily="34" charset="0"/>
                <a:ea typeface="Verdana" panose="020B0604030504040204" pitchFamily="34" charset="0"/>
              </a:rPr>
              <a:t>- not more than </a:t>
            </a:r>
            <a:r>
              <a:rPr lang="en-GB" sz="1600" b="1" dirty="0">
                <a:solidFill>
                  <a:schemeClr val="tx2"/>
                </a:solidFill>
                <a:latin typeface="Verdana" panose="020B0604030504040204" pitchFamily="34" charset="0"/>
                <a:ea typeface="Verdana" panose="020B0604030504040204" pitchFamily="34" charset="0"/>
              </a:rPr>
              <a:t>10 years </a:t>
            </a:r>
            <a:r>
              <a:rPr lang="en-GB" sz="1600" dirty="0">
                <a:solidFill>
                  <a:schemeClr val="tx2"/>
                </a:solidFill>
                <a:latin typeface="Verdana" panose="020B0604030504040204" pitchFamily="34" charset="0"/>
                <a:ea typeface="Verdana" panose="020B0604030504040204" pitchFamily="34" charset="0"/>
              </a:rPr>
              <a:t>after reaching the age for old age pension </a:t>
            </a:r>
          </a:p>
          <a:p>
            <a:pPr>
              <a:lnSpc>
                <a:spcPct val="150000"/>
              </a:lnSpc>
            </a:pPr>
            <a:endParaRPr lang="it-IT" sz="1600" dirty="0">
              <a:solidFill>
                <a:schemeClr val="tx2"/>
              </a:solidFill>
              <a:latin typeface="Verdana" panose="020B0604030504040204" pitchFamily="34" charset="0"/>
              <a:ea typeface="Verdana" panose="020B0604030504040204" pitchFamily="34" charset="0"/>
            </a:endParaRPr>
          </a:p>
          <a:p>
            <a:pPr algn="just">
              <a:lnSpc>
                <a:spcPct val="150000"/>
              </a:lnSpc>
            </a:pPr>
            <a:r>
              <a:rPr lang="en-GB" sz="1600" dirty="0">
                <a:solidFill>
                  <a:schemeClr val="tx2"/>
                </a:solidFill>
                <a:latin typeface="Verdana" panose="020B0604030504040204" pitchFamily="34" charset="0"/>
                <a:ea typeface="Verdana" panose="020B0604030504040204" pitchFamily="34" charset="0"/>
              </a:rPr>
              <a:t>In any case, 5 years of membership to the supplementary pension plan are also required (see </a:t>
            </a:r>
            <a:r>
              <a:rPr lang="en-GB" sz="1600" dirty="0" err="1">
                <a:solidFill>
                  <a:schemeClr val="tx2"/>
                </a:solidFill>
                <a:latin typeface="Verdana" panose="020B0604030504040204" pitchFamily="34" charset="0"/>
                <a:ea typeface="Verdana" panose="020B0604030504040204" pitchFamily="34" charset="0"/>
              </a:rPr>
              <a:t>Covip</a:t>
            </a:r>
            <a:r>
              <a:rPr lang="en-GB" sz="1600" dirty="0">
                <a:solidFill>
                  <a:schemeClr val="tx2"/>
                </a:solidFill>
                <a:latin typeface="Verdana" panose="020B0604030504040204" pitchFamily="34" charset="0"/>
                <a:ea typeface="Verdana" panose="020B0604030504040204" pitchFamily="34" charset="0"/>
              </a:rPr>
              <a:t> Memorandum No. 888/2018). </a:t>
            </a:r>
          </a:p>
          <a:p>
            <a:pPr algn="just">
              <a:lnSpc>
                <a:spcPct val="150000"/>
              </a:lnSpc>
            </a:pPr>
            <a:r>
              <a:rPr lang="en-GB" sz="1600" dirty="0">
                <a:solidFill>
                  <a:schemeClr val="tx2"/>
                </a:solidFill>
                <a:latin typeface="Verdana" panose="020B0604030504040204" pitchFamily="34" charset="0"/>
                <a:ea typeface="Verdana" panose="020B0604030504040204" pitchFamily="34" charset="0"/>
              </a:rPr>
              <a:t>The </a:t>
            </a:r>
            <a:r>
              <a:rPr lang="en-GB" sz="1600" b="1" dirty="0">
                <a:solidFill>
                  <a:schemeClr val="tx2"/>
                </a:solidFill>
                <a:latin typeface="Verdana" panose="020B0604030504040204" pitchFamily="34" charset="0"/>
                <a:ea typeface="Verdana" panose="020B0604030504040204" pitchFamily="34" charset="0"/>
              </a:rPr>
              <a:t>retirement age</a:t>
            </a:r>
            <a:r>
              <a:rPr lang="en-GB" sz="1600" dirty="0">
                <a:solidFill>
                  <a:schemeClr val="tx2"/>
                </a:solidFill>
                <a:latin typeface="Verdana" panose="020B0604030504040204" pitchFamily="34" charset="0"/>
                <a:ea typeface="Verdana" panose="020B0604030504040204" pitchFamily="34" charset="0"/>
              </a:rPr>
              <a:t> to be taken into account is the age applicable when the application is made in accordance with legal provisions and relevant implementing legislation. Thus, for the time margin within which RITA is paid, the age of </a:t>
            </a:r>
            <a:r>
              <a:rPr lang="en-GB" sz="1600" b="1" dirty="0">
                <a:solidFill>
                  <a:schemeClr val="tx2"/>
                </a:solidFill>
                <a:latin typeface="Verdana" panose="020B0604030504040204" pitchFamily="34" charset="0"/>
                <a:ea typeface="Verdana" panose="020B0604030504040204" pitchFamily="34" charset="0"/>
              </a:rPr>
              <a:t>67 is currently</a:t>
            </a:r>
            <a:r>
              <a:rPr lang="en-GB" sz="1600" dirty="0">
                <a:solidFill>
                  <a:schemeClr val="tx2"/>
                </a:solidFill>
                <a:latin typeface="Verdana" panose="020B0604030504040204" pitchFamily="34" charset="0"/>
                <a:ea typeface="Verdana" panose="020B0604030504040204" pitchFamily="34" charset="0"/>
              </a:rPr>
              <a:t> taken into account for Italian pension plans. </a:t>
            </a:r>
          </a:p>
        </p:txBody>
      </p:sp>
      <p:sp>
        <p:nvSpPr>
          <p:cNvPr id="4" name="Subtitle 6">
            <a:extLst>
              <a:ext uri="{FF2B5EF4-FFF2-40B4-BE49-F238E27FC236}">
                <a16:creationId xmlns:a16="http://schemas.microsoft.com/office/drawing/2014/main" id="{B2717D0B-9348-A48C-4F95-F4AF419E84FE}"/>
              </a:ext>
            </a:extLst>
          </p:cNvPr>
          <p:cNvSpPr txBox="1">
            <a:spLocks/>
          </p:cNvSpPr>
          <p:nvPr/>
        </p:nvSpPr>
        <p:spPr>
          <a:xfrm>
            <a:off x="2542417" y="40490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anose="020B0604030504040204" pitchFamily="34" charset="0"/>
                <a:ea typeface="Verdana" panose="020B0604030504040204" pitchFamily="34" charset="0"/>
                <a:cs typeface="Arial"/>
                <a:sym typeface="Rambla"/>
                <a:rtl val="0"/>
              </a:rPr>
              <a:t>CONDITIONS FOR ACTIVATING R.I.T.A.</a:t>
            </a:r>
          </a:p>
        </p:txBody>
      </p:sp>
    </p:spTree>
    <p:extLst>
      <p:ext uri="{BB962C8B-B14F-4D97-AF65-F5344CB8AC3E}">
        <p14:creationId xmlns:p14="http://schemas.microsoft.com/office/powerpoint/2010/main" val="308686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9851571" y="4016828"/>
            <a:ext cx="2340429" cy="2841171"/>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71203" y="49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4" name="Subtitle 6">
            <a:extLst>
              <a:ext uri="{FF2B5EF4-FFF2-40B4-BE49-F238E27FC236}">
                <a16:creationId xmlns:a16="http://schemas.microsoft.com/office/drawing/2014/main" id="{B2717D0B-9348-A48C-4F95-F4AF419E84FE}"/>
              </a:ext>
            </a:extLst>
          </p:cNvPr>
          <p:cNvSpPr txBox="1">
            <a:spLocks/>
          </p:cNvSpPr>
          <p:nvPr/>
        </p:nvSpPr>
        <p:spPr>
          <a:xfrm>
            <a:off x="2542417" y="40490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a:solidFill>
                  <a:srgbClr val="FF9933"/>
                </a:solidFill>
                <a:latin typeface="Verdana" panose="020B0604030504040204" pitchFamily="34" charset="0"/>
                <a:ea typeface="Verdana" panose="020B0604030504040204" pitchFamily="34" charset="0"/>
                <a:cs typeface="Arial"/>
                <a:sym typeface="Rambla"/>
                <a:rtl val="0"/>
              </a:rPr>
              <a:t>R.I.T.A. ACTIVATION OPTIONS</a:t>
            </a:r>
          </a:p>
        </p:txBody>
      </p:sp>
      <p:pic>
        <p:nvPicPr>
          <p:cNvPr id="13" name="Immagine 12" descr="Immagine che contiene testo, schermata, Carattere, linea&#10;&#10;Descrizione generata automaticamente">
            <a:extLst>
              <a:ext uri="{FF2B5EF4-FFF2-40B4-BE49-F238E27FC236}">
                <a16:creationId xmlns:a16="http://schemas.microsoft.com/office/drawing/2014/main" id="{EC80E847-EF87-3CB5-5996-3E73813BA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005" y="1160398"/>
            <a:ext cx="9394828" cy="4014216"/>
          </a:xfrm>
          <a:prstGeom prst="rect">
            <a:avLst/>
          </a:prstGeom>
        </p:spPr>
      </p:pic>
      <p:cxnSp>
        <p:nvCxnSpPr>
          <p:cNvPr id="15" name="Connettore diritto 14">
            <a:extLst>
              <a:ext uri="{FF2B5EF4-FFF2-40B4-BE49-F238E27FC236}">
                <a16:creationId xmlns:a16="http://schemas.microsoft.com/office/drawing/2014/main" id="{93D263AF-8914-9D6F-BB5F-A63F9866B7F5}"/>
              </a:ext>
            </a:extLst>
          </p:cNvPr>
          <p:cNvCxnSpPr>
            <a:cxnSpLocks/>
          </p:cNvCxnSpPr>
          <p:nvPr/>
        </p:nvCxnSpPr>
        <p:spPr>
          <a:xfrm>
            <a:off x="10628833" y="1160398"/>
            <a:ext cx="0" cy="392167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7377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661365" y="671384"/>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144" y="1297131"/>
            <a:ext cx="3983277" cy="2326235"/>
          </a:xfrm>
          <a:prstGeom prst="rect">
            <a:avLst/>
          </a:prstGeom>
        </p:spPr>
      </p:pic>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484575" y="213537"/>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grpSp>
        <p:nvGrpSpPr>
          <p:cNvPr id="3" name="Group 21">
            <a:extLst>
              <a:ext uri="{FF2B5EF4-FFF2-40B4-BE49-F238E27FC236}">
                <a16:creationId xmlns:a16="http://schemas.microsoft.com/office/drawing/2014/main" id="{B87DFAE9-0A48-EE9F-7CE7-51B8E42AAA8A}"/>
              </a:ext>
            </a:extLst>
          </p:cNvPr>
          <p:cNvGrpSpPr/>
          <p:nvPr/>
        </p:nvGrpSpPr>
        <p:grpSpPr>
          <a:xfrm>
            <a:off x="2775939" y="4120954"/>
            <a:ext cx="6378864" cy="2144498"/>
            <a:chOff x="2906568" y="4839839"/>
            <a:chExt cx="6378864" cy="612668"/>
          </a:xfrm>
        </p:grpSpPr>
        <p:grpSp>
          <p:nvGrpSpPr>
            <p:cNvPr id="4" name="Group 20">
              <a:extLst>
                <a:ext uri="{FF2B5EF4-FFF2-40B4-BE49-F238E27FC236}">
                  <a16:creationId xmlns:a16="http://schemas.microsoft.com/office/drawing/2014/main" id="{830C41B6-4028-ACBC-D7F5-9744377842A1}"/>
                </a:ext>
              </a:extLst>
            </p:cNvPr>
            <p:cNvGrpSpPr/>
            <p:nvPr/>
          </p:nvGrpSpPr>
          <p:grpSpPr>
            <a:xfrm>
              <a:off x="2906568" y="4839839"/>
              <a:ext cx="6378864" cy="578726"/>
              <a:chOff x="2587625" y="1282113"/>
              <a:chExt cx="7016750" cy="636599"/>
            </a:xfrm>
          </p:grpSpPr>
          <p:sp>
            <p:nvSpPr>
              <p:cNvPr id="6" name="Freeform 14">
                <a:extLst>
                  <a:ext uri="{FF2B5EF4-FFF2-40B4-BE49-F238E27FC236}">
                    <a16:creationId xmlns:a16="http://schemas.microsoft.com/office/drawing/2014/main" id="{7B1785FF-3D85-C124-8055-3D1C931ACA27}"/>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 name="Freeform 15">
                <a:extLst>
                  <a:ext uri="{FF2B5EF4-FFF2-40B4-BE49-F238E27FC236}">
                    <a16:creationId xmlns:a16="http://schemas.microsoft.com/office/drawing/2014/main" id="{E6D5B915-09F2-7519-16DF-5A9603324A29}"/>
                  </a:ext>
                </a:extLst>
              </p:cNvPr>
              <p:cNvSpPr>
                <a:spLocks/>
              </p:cNvSpPr>
              <p:nvPr/>
            </p:nvSpPr>
            <p:spPr bwMode="auto">
              <a:xfrm>
                <a:off x="2587625" y="1594862"/>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5" name="TextBox 9">
              <a:extLst>
                <a:ext uri="{FF2B5EF4-FFF2-40B4-BE49-F238E27FC236}">
                  <a16:creationId xmlns:a16="http://schemas.microsoft.com/office/drawing/2014/main" id="{CAF1E2C0-8B74-0DCC-1C23-4D718106799B}"/>
                </a:ext>
              </a:extLst>
            </p:cNvPr>
            <p:cNvSpPr txBox="1"/>
            <p:nvPr/>
          </p:nvSpPr>
          <p:spPr>
            <a:xfrm>
              <a:off x="2931103" y="4839839"/>
              <a:ext cx="6147495" cy="612668"/>
            </a:xfrm>
            <a:prstGeom prst="rect">
              <a:avLst/>
            </a:prstGeom>
            <a:noFill/>
          </p:spPr>
          <p:txBody>
            <a:bodyPr wrap="square" rtlCol="0">
              <a:spAutoFit/>
            </a:bodyPr>
            <a:lstStyle/>
            <a:p>
              <a:pPr algn="ctr"/>
              <a:r>
                <a:rPr lang="en-GB" sz="2667" b="1" dirty="0">
                  <a:solidFill>
                    <a:srgbClr val="FFFFFF"/>
                  </a:solidFill>
                  <a:latin typeface="Verdana" panose="020B0604030504040204" pitchFamily="34" charset="0"/>
                  <a:ea typeface="Verdana" panose="020B0604030504040204" pitchFamily="34" charset="0"/>
                  <a:cs typeface="HelveticaNeueLT Std Bold"/>
                </a:rPr>
                <a:t>BENEFITS UPON RETIREMENT</a:t>
              </a:r>
              <a:br>
                <a:rPr lang="en-GB" sz="2667" b="1" dirty="0">
                  <a:solidFill>
                    <a:srgbClr val="FFFFFF"/>
                  </a:solidFill>
                  <a:latin typeface="Verdana" panose="020B0604030504040204" pitchFamily="34" charset="0"/>
                  <a:ea typeface="Verdana" panose="020B0604030504040204" pitchFamily="34" charset="0"/>
                  <a:cs typeface="HelveticaNeueLT Std Bold"/>
                </a:rPr>
              </a:br>
              <a:endParaRPr lang="en-GB" sz="2667" b="1" dirty="0">
                <a:solidFill>
                  <a:srgbClr val="FFFFFF"/>
                </a:solidFill>
                <a:latin typeface="Verdana" panose="020B0604030504040204" pitchFamily="34" charset="0"/>
                <a:ea typeface="Verdana" panose="020B0604030504040204" pitchFamily="34" charset="0"/>
                <a:cs typeface="HelveticaNeueLT Std Bold"/>
              </a:endParaRPr>
            </a:p>
            <a:p>
              <a:pPr algn="ctr"/>
              <a:r>
                <a:rPr lang="en-GB" sz="2667" b="1" dirty="0">
                  <a:solidFill>
                    <a:srgbClr val="FFFFFF"/>
                  </a:solidFill>
                  <a:latin typeface="Verdana" panose="020B0604030504040204" pitchFamily="34" charset="0"/>
                  <a:ea typeface="Verdana" panose="020B0604030504040204" pitchFamily="34" charset="0"/>
                  <a:cs typeface="HelveticaNeueLT Std Bold"/>
                </a:rPr>
                <a:t>CASE STUDIES AND TAX TREATMENT</a:t>
              </a:r>
            </a:p>
            <a:p>
              <a:pPr algn="ctr"/>
              <a:endParaRPr lang="en-US" sz="2667" spc="500" dirty="0">
                <a:solidFill>
                  <a:srgbClr val="FFFFFF"/>
                </a:solidFill>
                <a:latin typeface="HelveticaNeueLT Std Bold"/>
                <a:cs typeface="HelveticaNeueLT Std Bold"/>
              </a:endParaRPr>
            </a:p>
          </p:txBody>
        </p:sp>
      </p:grpSp>
    </p:spTree>
    <p:extLst>
      <p:ext uri="{BB962C8B-B14F-4D97-AF65-F5344CB8AC3E}">
        <p14:creationId xmlns:p14="http://schemas.microsoft.com/office/powerpoint/2010/main" val="20009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C3D737D-DD78-EE5E-8701-7C85C7C0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63" y="19001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05409" y="948234"/>
            <a:ext cx="1036572" cy="139774"/>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553303" y="40579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cap="all">
                <a:solidFill>
                  <a:srgbClr val="FF9900"/>
                </a:solidFill>
                <a:latin typeface="Verdana" panose="020B0604030504040204" pitchFamily="34" charset="0"/>
                <a:ea typeface="Verdana" panose="020B0604030504040204" pitchFamily="34" charset="0"/>
                <a:cs typeface="Arial"/>
              </a:rPr>
              <a:t>Benefits upon retirement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314739" y="61656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9001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CasellaDiTesto 1"/>
          <p:cNvSpPr txBox="1"/>
          <p:nvPr/>
        </p:nvSpPr>
        <p:spPr>
          <a:xfrm>
            <a:off x="624376" y="1735199"/>
            <a:ext cx="11308044" cy="379656"/>
          </a:xfrm>
          <a:prstGeom prst="rect">
            <a:avLst/>
          </a:prstGeom>
          <a:noFill/>
        </p:spPr>
        <p:txBody>
          <a:bodyPr wrap="square" rtlCol="0">
            <a:spAutoFit/>
          </a:bodyPr>
          <a:lstStyle/>
          <a:p>
            <a:pPr algn="ctr" fontAlgn="base">
              <a:spcBef>
                <a:spcPct val="0"/>
              </a:spcBef>
              <a:spcAft>
                <a:spcPct val="0"/>
              </a:spcAft>
              <a:buFontTx/>
              <a:buNone/>
            </a:pPr>
            <a:r>
              <a:rPr lang="en-GB" sz="1867" b="1">
                <a:solidFill>
                  <a:srgbClr val="002060"/>
                </a:solidFill>
                <a:latin typeface="Verdana" pitchFamily="34" charset="0"/>
              </a:rPr>
              <a:t>SUPPLEMENTARY PENSION BENEFITS AS A LUMP SUM AND/OR ANNUITY</a:t>
            </a:r>
          </a:p>
        </p:txBody>
      </p:sp>
      <p:sp>
        <p:nvSpPr>
          <p:cNvPr id="260" name="Freeform 5">
            <a:extLst>
              <a:ext uri="{FF2B5EF4-FFF2-40B4-BE49-F238E27FC236}">
                <a16:creationId xmlns:a16="http://schemas.microsoft.com/office/drawing/2014/main" id="{3B14FE41-F8CA-43C3-B301-37A2A7A84F46}"/>
              </a:ext>
            </a:extLst>
          </p:cNvPr>
          <p:cNvSpPr>
            <a:spLocks/>
          </p:cNvSpPr>
          <p:nvPr/>
        </p:nvSpPr>
        <p:spPr bwMode="auto">
          <a:xfrm>
            <a:off x="2463797" y="3065479"/>
            <a:ext cx="2214852" cy="2990680"/>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9BBB5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1" name="Oval 17">
            <a:extLst>
              <a:ext uri="{FF2B5EF4-FFF2-40B4-BE49-F238E27FC236}">
                <a16:creationId xmlns:a16="http://schemas.microsoft.com/office/drawing/2014/main" id="{1C1E8F0D-D287-4F52-A21E-AB68EA41C9B9}"/>
              </a:ext>
            </a:extLst>
          </p:cNvPr>
          <p:cNvSpPr/>
          <p:nvPr/>
        </p:nvSpPr>
        <p:spPr>
          <a:xfrm>
            <a:off x="3041474" y="2564090"/>
            <a:ext cx="1019127" cy="1019125"/>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2" name="Oval 60">
            <a:extLst>
              <a:ext uri="{FF2B5EF4-FFF2-40B4-BE49-F238E27FC236}">
                <a16:creationId xmlns:a16="http://schemas.microsoft.com/office/drawing/2014/main" id="{2500ABAD-3497-491D-A817-6B2B9A6AF63F}"/>
              </a:ext>
            </a:extLst>
          </p:cNvPr>
          <p:cNvSpPr/>
          <p:nvPr/>
        </p:nvSpPr>
        <p:spPr>
          <a:xfrm>
            <a:off x="3151305" y="2678673"/>
            <a:ext cx="810004" cy="8100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3" name="Freeform 5">
            <a:extLst>
              <a:ext uri="{FF2B5EF4-FFF2-40B4-BE49-F238E27FC236}">
                <a16:creationId xmlns:a16="http://schemas.microsoft.com/office/drawing/2014/main" id="{3B14FE41-F8CA-43C3-B301-37A2A7A84F46}"/>
              </a:ext>
            </a:extLst>
          </p:cNvPr>
          <p:cNvSpPr>
            <a:spLocks/>
          </p:cNvSpPr>
          <p:nvPr/>
        </p:nvSpPr>
        <p:spPr bwMode="auto">
          <a:xfrm>
            <a:off x="5260425" y="3073362"/>
            <a:ext cx="2214852" cy="2982797"/>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7">
            <a:extLst>
              <a:ext uri="{FF2B5EF4-FFF2-40B4-BE49-F238E27FC236}">
                <a16:creationId xmlns:a16="http://schemas.microsoft.com/office/drawing/2014/main" id="{1C1E8F0D-D287-4F52-A21E-AB68EA41C9B9}"/>
              </a:ext>
            </a:extLst>
          </p:cNvPr>
          <p:cNvSpPr/>
          <p:nvPr/>
        </p:nvSpPr>
        <p:spPr>
          <a:xfrm>
            <a:off x="5838102" y="2571974"/>
            <a:ext cx="1019127" cy="1019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5" name="Oval 60">
            <a:extLst>
              <a:ext uri="{FF2B5EF4-FFF2-40B4-BE49-F238E27FC236}">
                <a16:creationId xmlns:a16="http://schemas.microsoft.com/office/drawing/2014/main" id="{2500ABAD-3497-491D-A817-6B2B9A6AF63F}"/>
              </a:ext>
            </a:extLst>
          </p:cNvPr>
          <p:cNvSpPr/>
          <p:nvPr/>
        </p:nvSpPr>
        <p:spPr>
          <a:xfrm>
            <a:off x="5947933" y="2676596"/>
            <a:ext cx="810004" cy="8100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CasellaDiTesto 4"/>
          <p:cNvSpPr txBox="1"/>
          <p:nvPr/>
        </p:nvSpPr>
        <p:spPr>
          <a:xfrm>
            <a:off x="2463797" y="3602168"/>
            <a:ext cx="2214852" cy="1446358"/>
          </a:xfrm>
          <a:prstGeom prst="rect">
            <a:avLst/>
          </a:prstGeom>
          <a:noFill/>
        </p:spPr>
        <p:txBody>
          <a:bodyPr wrap="square" rtlCol="0">
            <a:spAutoFit/>
          </a:bodyPr>
          <a:lstStyle/>
          <a:p>
            <a:pPr algn="ctr"/>
            <a:r>
              <a:rPr lang="en-GB" sz="2133" b="1" dirty="0">
                <a:solidFill>
                  <a:srgbClr val="FFFFFF"/>
                </a:solidFill>
                <a:latin typeface="Verdana" pitchFamily="34" charset="0"/>
              </a:rPr>
              <a:t>In the form of capital: max. 50% </a:t>
            </a:r>
          </a:p>
          <a:p>
            <a:endParaRPr lang="it-IT" sz="2400" dirty="0"/>
          </a:p>
        </p:txBody>
      </p:sp>
      <p:sp>
        <p:nvSpPr>
          <p:cNvPr id="266" name="CasellaDiTesto 265"/>
          <p:cNvSpPr txBox="1"/>
          <p:nvPr/>
        </p:nvSpPr>
        <p:spPr>
          <a:xfrm>
            <a:off x="5270386" y="3613747"/>
            <a:ext cx="2214852" cy="1077026"/>
          </a:xfrm>
          <a:prstGeom prst="rect">
            <a:avLst/>
          </a:prstGeom>
          <a:noFill/>
        </p:spPr>
        <p:txBody>
          <a:bodyPr wrap="square" rtlCol="0">
            <a:spAutoFit/>
          </a:bodyPr>
          <a:lstStyle/>
          <a:p>
            <a:pPr algn="ctr"/>
            <a:r>
              <a:rPr lang="en-GB" sz="2133" b="1">
                <a:solidFill>
                  <a:srgbClr val="FFFFFF"/>
                </a:solidFill>
                <a:latin typeface="Verdana"/>
                <a:cs typeface="Verdana"/>
              </a:rPr>
              <a:t> In the form of an annuity: </a:t>
            </a:r>
          </a:p>
          <a:p>
            <a:pPr algn="ctr"/>
            <a:r>
              <a:rPr lang="en-GB" sz="2133" b="1">
                <a:solidFill>
                  <a:srgbClr val="FFFFFF"/>
                </a:solidFill>
                <a:latin typeface="Verdana"/>
                <a:cs typeface="Verdana"/>
              </a:rPr>
              <a:t>min. 50% </a:t>
            </a:r>
          </a:p>
        </p:txBody>
      </p:sp>
      <p:grpSp>
        <p:nvGrpSpPr>
          <p:cNvPr id="6" name="Group 6">
            <a:extLst>
              <a:ext uri="{FF2B5EF4-FFF2-40B4-BE49-F238E27FC236}">
                <a16:creationId xmlns:a16="http://schemas.microsoft.com/office/drawing/2014/main" id="{6E11318E-D15A-8455-5DC3-4C2C43DBB9E5}"/>
              </a:ext>
            </a:extLst>
          </p:cNvPr>
          <p:cNvGrpSpPr/>
          <p:nvPr/>
        </p:nvGrpSpPr>
        <p:grpSpPr>
          <a:xfrm>
            <a:off x="8719091" y="3209144"/>
            <a:ext cx="3419063" cy="3599234"/>
            <a:chOff x="3655211" y="227910"/>
            <a:chExt cx="5612614" cy="8538607"/>
          </a:xfrm>
        </p:grpSpPr>
        <p:sp>
          <p:nvSpPr>
            <p:cNvPr id="8" name="Freeform 5">
              <a:extLst>
                <a:ext uri="{FF2B5EF4-FFF2-40B4-BE49-F238E27FC236}">
                  <a16:creationId xmlns:a16="http://schemas.microsoft.com/office/drawing/2014/main" id="{B38A10C5-6C98-0F19-A0A7-1A34ACDDAB88}"/>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9" name="Freeform 6">
              <a:extLst>
                <a:ext uri="{FF2B5EF4-FFF2-40B4-BE49-F238E27FC236}">
                  <a16:creationId xmlns:a16="http://schemas.microsoft.com/office/drawing/2014/main" id="{4456F015-9D35-41CB-854C-9A6D7CAC02F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5722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anim calcmode="lin" valueType="num">
                                      <p:cBhvr>
                                        <p:cTn id="8" dur="1000" fill="hold"/>
                                        <p:tgtEl>
                                          <p:spTgt spid="262"/>
                                        </p:tgtEl>
                                        <p:attrNameLst>
                                          <p:attrName>ppt_x</p:attrName>
                                        </p:attrNameLst>
                                      </p:cBhvr>
                                      <p:tavLst>
                                        <p:tav tm="0">
                                          <p:val>
                                            <p:strVal val="#ppt_x"/>
                                          </p:val>
                                        </p:tav>
                                        <p:tav tm="100000">
                                          <p:val>
                                            <p:strVal val="#ppt_x"/>
                                          </p:val>
                                        </p:tav>
                                      </p:tavLst>
                                    </p:anim>
                                    <p:anim calcmode="lin" valueType="num">
                                      <p:cBhvr>
                                        <p:cTn id="9" dur="1000" fill="hold"/>
                                        <p:tgtEl>
                                          <p:spTgt spid="2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anim calcmode="lin" valueType="num">
                                      <p:cBhvr>
                                        <p:cTn id="13" dur="1000" fill="hold"/>
                                        <p:tgtEl>
                                          <p:spTgt spid="265"/>
                                        </p:tgtEl>
                                        <p:attrNameLst>
                                          <p:attrName>ppt_x</p:attrName>
                                        </p:attrNameLst>
                                      </p:cBhvr>
                                      <p:tavLst>
                                        <p:tav tm="0">
                                          <p:val>
                                            <p:strVal val="#ppt_x"/>
                                          </p:val>
                                        </p:tav>
                                        <p:tav tm="100000">
                                          <p:val>
                                            <p:strVal val="#ppt_x"/>
                                          </p:val>
                                        </p:tav>
                                      </p:tavLst>
                                    </p:anim>
                                    <p:anim calcmode="lin" valueType="num">
                                      <p:cBhvr>
                                        <p:cTn id="14" dur="1000" fill="hold"/>
                                        <p:tgtEl>
                                          <p:spTgt spid="26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6"/>
                                        </p:tgtEl>
                                        <p:attrNameLst>
                                          <p:attrName>style.visibility</p:attrName>
                                        </p:attrNameLst>
                                      </p:cBhvr>
                                      <p:to>
                                        <p:strVal val="visible"/>
                                      </p:to>
                                    </p:set>
                                    <p:animEffect transition="in" filter="fade">
                                      <p:cBhvr>
                                        <p:cTn id="17" dur="1000"/>
                                        <p:tgtEl>
                                          <p:spTgt spid="266"/>
                                        </p:tgtEl>
                                      </p:cBhvr>
                                    </p:animEffect>
                                    <p:anim calcmode="lin" valueType="num">
                                      <p:cBhvr>
                                        <p:cTn id="18" dur="1000" fill="hold"/>
                                        <p:tgtEl>
                                          <p:spTgt spid="266"/>
                                        </p:tgtEl>
                                        <p:attrNameLst>
                                          <p:attrName>ppt_x</p:attrName>
                                        </p:attrNameLst>
                                      </p:cBhvr>
                                      <p:tavLst>
                                        <p:tav tm="0">
                                          <p:val>
                                            <p:strVal val="#ppt_x"/>
                                          </p:val>
                                        </p:tav>
                                        <p:tav tm="100000">
                                          <p:val>
                                            <p:strVal val="#ppt_x"/>
                                          </p:val>
                                        </p:tav>
                                      </p:tavLst>
                                    </p:anim>
                                    <p:anim calcmode="lin" valueType="num">
                                      <p:cBhvr>
                                        <p:cTn id="19" dur="1000" fill="hold"/>
                                        <p:tgtEl>
                                          <p:spTgt spid="2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0"/>
                                        </p:tgtEl>
                                        <p:attrNameLst>
                                          <p:attrName>style.visibility</p:attrName>
                                        </p:attrNameLst>
                                      </p:cBhvr>
                                      <p:to>
                                        <p:strVal val="visible"/>
                                      </p:to>
                                    </p:set>
                                    <p:animEffect transition="in" filter="fade">
                                      <p:cBhvr>
                                        <p:cTn id="27" dur="1000"/>
                                        <p:tgtEl>
                                          <p:spTgt spid="260"/>
                                        </p:tgtEl>
                                      </p:cBhvr>
                                    </p:animEffect>
                                    <p:anim calcmode="lin" valueType="num">
                                      <p:cBhvr>
                                        <p:cTn id="28" dur="1000" fill="hold"/>
                                        <p:tgtEl>
                                          <p:spTgt spid="260"/>
                                        </p:tgtEl>
                                        <p:attrNameLst>
                                          <p:attrName>ppt_x</p:attrName>
                                        </p:attrNameLst>
                                      </p:cBhvr>
                                      <p:tavLst>
                                        <p:tav tm="0">
                                          <p:val>
                                            <p:strVal val="#ppt_x"/>
                                          </p:val>
                                        </p:tav>
                                        <p:tav tm="100000">
                                          <p:val>
                                            <p:strVal val="#ppt_x"/>
                                          </p:val>
                                        </p:tav>
                                      </p:tavLst>
                                    </p:anim>
                                    <p:anim calcmode="lin" valueType="num">
                                      <p:cBhvr>
                                        <p:cTn id="29" dur="1000" fill="hold"/>
                                        <p:tgtEl>
                                          <p:spTgt spid="26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3"/>
                                        </p:tgtEl>
                                        <p:attrNameLst>
                                          <p:attrName>style.visibility</p:attrName>
                                        </p:attrNameLst>
                                      </p:cBhvr>
                                      <p:to>
                                        <p:strVal val="visible"/>
                                      </p:to>
                                    </p:set>
                                    <p:animEffect transition="in" filter="fade">
                                      <p:cBhvr>
                                        <p:cTn id="32" dur="1000"/>
                                        <p:tgtEl>
                                          <p:spTgt spid="263"/>
                                        </p:tgtEl>
                                      </p:cBhvr>
                                    </p:animEffect>
                                    <p:anim calcmode="lin" valueType="num">
                                      <p:cBhvr>
                                        <p:cTn id="33" dur="1000" fill="hold"/>
                                        <p:tgtEl>
                                          <p:spTgt spid="263"/>
                                        </p:tgtEl>
                                        <p:attrNameLst>
                                          <p:attrName>ppt_x</p:attrName>
                                        </p:attrNameLst>
                                      </p:cBhvr>
                                      <p:tavLst>
                                        <p:tav tm="0">
                                          <p:val>
                                            <p:strVal val="#ppt_x"/>
                                          </p:val>
                                        </p:tav>
                                        <p:tav tm="100000">
                                          <p:val>
                                            <p:strVal val="#ppt_x"/>
                                          </p:val>
                                        </p:tav>
                                      </p:tavLst>
                                    </p:anim>
                                    <p:anim calcmode="lin" valueType="num">
                                      <p:cBhvr>
                                        <p:cTn id="34"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2" grpId="0" animBg="1"/>
      <p:bldP spid="263" grpId="0" animBg="1"/>
      <p:bldP spid="265" grpId="0" animBg="1"/>
      <p:bldP spid="5" grpId="0"/>
      <p:bldP spid="26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178143" y="4495800"/>
            <a:ext cx="2013857" cy="2362199"/>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7" y="132830"/>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37735" y="761885"/>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6352" y="77994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29609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Subtitle 6">
            <a:extLst>
              <a:ext uri="{FF2B5EF4-FFF2-40B4-BE49-F238E27FC236}">
                <a16:creationId xmlns:a16="http://schemas.microsoft.com/office/drawing/2014/main" id="{4B657250-16B0-E9E4-3E15-2D4B3C3637D3}"/>
              </a:ext>
            </a:extLst>
          </p:cNvPr>
          <p:cNvSpPr txBox="1">
            <a:spLocks/>
          </p:cNvSpPr>
          <p:nvPr/>
        </p:nvSpPr>
        <p:spPr>
          <a:xfrm>
            <a:off x="2662120" y="254033"/>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2133" b="1" cap="all">
                <a:solidFill>
                  <a:srgbClr val="FF9900"/>
                </a:solidFill>
                <a:latin typeface="Verdana" panose="020B0604030504040204" pitchFamily="34" charset="0"/>
                <a:ea typeface="Verdana" panose="020B0604030504040204" pitchFamily="34" charset="0"/>
                <a:cs typeface="Arial"/>
              </a:rPr>
              <a:t>PENSION BENEFITS IN CAPITAL</a:t>
            </a:r>
          </a:p>
        </p:txBody>
      </p:sp>
      <p:sp>
        <p:nvSpPr>
          <p:cNvPr id="4" name="CasellaDiTesto 3">
            <a:extLst>
              <a:ext uri="{FF2B5EF4-FFF2-40B4-BE49-F238E27FC236}">
                <a16:creationId xmlns:a16="http://schemas.microsoft.com/office/drawing/2014/main" id="{81584915-6CDA-E866-B9F3-60F70022733F}"/>
              </a:ext>
            </a:extLst>
          </p:cNvPr>
          <p:cNvSpPr txBox="1"/>
          <p:nvPr/>
        </p:nvSpPr>
        <p:spPr>
          <a:xfrm>
            <a:off x="963053" y="1251387"/>
            <a:ext cx="10245790" cy="2957797"/>
          </a:xfrm>
          <a:prstGeom prst="rect">
            <a:avLst/>
          </a:prstGeom>
          <a:noFill/>
        </p:spPr>
        <p:txBody>
          <a:bodyPr wrap="square" rtlCol="0">
            <a:spAutoFit/>
          </a:bodyPr>
          <a:lstStyle/>
          <a:p>
            <a:pPr algn="ctr" fontAlgn="base">
              <a:spcBef>
                <a:spcPct val="0"/>
              </a:spcBef>
              <a:spcAft>
                <a:spcPct val="0"/>
              </a:spcAft>
              <a:buFontTx/>
              <a:buNone/>
            </a:pPr>
            <a:endParaRPr lang="it-IT" altLang="it-IT" sz="1867" b="1" dirty="0">
              <a:solidFill>
                <a:schemeClr val="tx2">
                  <a:lumMod val="75000"/>
                </a:schemeClr>
              </a:solidFill>
              <a:latin typeface="Verdana" pitchFamily="34" charset="0"/>
            </a:endParaRPr>
          </a:p>
          <a:p>
            <a:pPr algn="just" fontAlgn="base">
              <a:lnSpc>
                <a:spcPct val="150000"/>
              </a:lnSpc>
              <a:spcBef>
                <a:spcPts val="533"/>
              </a:spcBef>
              <a:spcAft>
                <a:spcPct val="0"/>
              </a:spcAft>
              <a:buClr>
                <a:srgbClr val="BBE0E3"/>
              </a:buClr>
              <a:buSzPct val="68000"/>
            </a:pPr>
            <a:r>
              <a:rPr lang="en-GB" sz="2000">
                <a:solidFill>
                  <a:srgbClr val="002060"/>
                </a:solidFill>
                <a:latin typeface="Verdana" pitchFamily="34" charset="0"/>
                <a:ea typeface="Verdana" pitchFamily="34" charset="0"/>
                <a:cs typeface="Verdana" pitchFamily="34" charset="0"/>
                <a:sym typeface="Rambla"/>
              </a:rPr>
              <a:t>The member is entitled to claim the full pension benefit in lump sum (100%) should the annuity resulting from the 70% conversion of the final amount be less than 50% of the social benefit (the amount for 2023 is € 6,542.51 for 13 monthly payments).</a:t>
            </a:r>
          </a:p>
          <a:p>
            <a:pPr>
              <a:lnSpc>
                <a:spcPct val="80000"/>
              </a:lnSpc>
              <a:spcBef>
                <a:spcPts val="533"/>
              </a:spcBef>
              <a:buClr>
                <a:schemeClr val="accent1"/>
              </a:buClr>
              <a:buSzPct val="25000"/>
            </a:pPr>
            <a:endParaRPr lang="it-IT" sz="1400" b="1"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endParaRPr>
          </a:p>
          <a:p>
            <a:r>
              <a:rPr lang="en-GB" sz="1400" b="1">
                <a:solidFill>
                  <a:srgbClr val="EB6F09"/>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TO UNDERSTAND WHETHER THE ENTIRE CAPITAL SUM CAN BE CLAIMED, THE SIMULATOR IS USED</a:t>
            </a:r>
          </a:p>
        </p:txBody>
      </p:sp>
      <p:sp>
        <p:nvSpPr>
          <p:cNvPr id="7" name="TextBox 22">
            <a:extLst>
              <a:ext uri="{FF2B5EF4-FFF2-40B4-BE49-F238E27FC236}">
                <a16:creationId xmlns:a16="http://schemas.microsoft.com/office/drawing/2014/main" id="{055E5768-C1B7-4378-0493-0F7FF3DE6E9F}"/>
              </a:ext>
            </a:extLst>
          </p:cNvPr>
          <p:cNvSpPr txBox="1"/>
          <p:nvPr/>
        </p:nvSpPr>
        <p:spPr>
          <a:xfrm>
            <a:off x="1821412" y="4588715"/>
            <a:ext cx="8652665" cy="1277016"/>
          </a:xfrm>
          <a:prstGeom prst="rect">
            <a:avLst/>
          </a:prstGeom>
          <a:noFill/>
        </p:spPr>
        <p:txBody>
          <a:bodyPr wrap="square" rtlCol="0">
            <a:spAutoFit/>
          </a:bodyPr>
          <a:lstStyle/>
          <a:p>
            <a:r>
              <a:rPr lang="en-GB" sz="1867">
                <a:solidFill>
                  <a:srgbClr val="17375E"/>
                </a:solidFill>
                <a:latin typeface="Verdana"/>
                <a:cs typeface="Verdana"/>
              </a:rPr>
              <a:t>Tax rate: </a:t>
            </a:r>
          </a:p>
          <a:p>
            <a:pPr marL="380990" indent="-380990">
              <a:buSzPct val="75000"/>
              <a:buFont typeface="Wingdings" charset="2"/>
              <a:buChar char="§"/>
            </a:pPr>
            <a:r>
              <a:rPr lang="en-GB" sz="1867">
                <a:solidFill>
                  <a:srgbClr val="17375E"/>
                </a:solidFill>
                <a:latin typeface="Verdana"/>
                <a:cs typeface="Verdana"/>
              </a:rPr>
              <a:t>15% reduced by 0.30% for each year after the 15th year</a:t>
            </a:r>
          </a:p>
          <a:p>
            <a:pPr marL="380990" indent="-380990">
              <a:buSzPct val="75000"/>
              <a:buFont typeface="Wingdings" charset="2"/>
              <a:buChar char="§"/>
            </a:pPr>
            <a:r>
              <a:rPr lang="en-GB" sz="1867">
                <a:solidFill>
                  <a:srgbClr val="17375E"/>
                </a:solidFill>
                <a:latin typeface="Verdana"/>
                <a:cs typeface="Verdana"/>
              </a:rPr>
              <a:t>From the 36th year onwards rate = 9%</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11" name="Group 30">
            <a:extLst>
              <a:ext uri="{FF2B5EF4-FFF2-40B4-BE49-F238E27FC236}">
                <a16:creationId xmlns:a16="http://schemas.microsoft.com/office/drawing/2014/main" id="{2BA6E7DC-740E-03BE-5FCF-50C8A1F3F99B}"/>
              </a:ext>
            </a:extLst>
          </p:cNvPr>
          <p:cNvGrpSpPr/>
          <p:nvPr/>
        </p:nvGrpSpPr>
        <p:grpSpPr>
          <a:xfrm>
            <a:off x="1172561" y="4758118"/>
            <a:ext cx="557410" cy="442342"/>
            <a:chOff x="4902200" y="2354263"/>
            <a:chExt cx="2387601" cy="2149475"/>
          </a:xfrm>
          <a:solidFill>
            <a:schemeClr val="accent1"/>
          </a:solidFill>
        </p:grpSpPr>
        <p:sp>
          <p:nvSpPr>
            <p:cNvPr id="12" name="Freeform 5">
              <a:extLst>
                <a:ext uri="{FF2B5EF4-FFF2-40B4-BE49-F238E27FC236}">
                  <a16:creationId xmlns:a16="http://schemas.microsoft.com/office/drawing/2014/main" id="{B80A76A6-B325-1908-98EA-BE32137B05CE}"/>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1F52E84F-E4F2-DD31-7C11-28CD4628DA2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1115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0932746-E574-DA44-1E75-9CDA17B6D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2" y="16835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79933" y="791344"/>
            <a:ext cx="803296" cy="100188"/>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042740" y="261848"/>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200" b="1" cap="all">
                <a:solidFill>
                  <a:srgbClr val="FF9900"/>
                </a:solidFill>
                <a:latin typeface="Verdana" panose="020B0604030504040204" pitchFamily="34" charset="0"/>
                <a:ea typeface="Verdana" panose="020B0604030504040204" pitchFamily="34" charset="0"/>
                <a:cs typeface="Arial"/>
              </a:rPr>
              <a:t>TYPES OF annuity</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00658" y="18791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17205" y="1600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cxnSp>
        <p:nvCxnSpPr>
          <p:cNvPr id="268" name="Connettore 1 267"/>
          <p:cNvCxnSpPr/>
          <p:nvPr/>
        </p:nvCxnSpPr>
        <p:spPr>
          <a:xfrm flipV="1">
            <a:off x="4632721" y="5524394"/>
            <a:ext cx="204761" cy="979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9" name="Connettore 1 268"/>
          <p:cNvCxnSpPr/>
          <p:nvPr/>
        </p:nvCxnSpPr>
        <p:spPr>
          <a:xfrm>
            <a:off x="4434815" y="4622667"/>
            <a:ext cx="537364" cy="281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Connettore 1 270"/>
          <p:cNvCxnSpPr>
            <a:cxnSpLocks/>
          </p:cNvCxnSpPr>
          <p:nvPr/>
        </p:nvCxnSpPr>
        <p:spPr>
          <a:xfrm flipV="1">
            <a:off x="5546111" y="4537289"/>
            <a:ext cx="212487" cy="85380"/>
          </a:xfrm>
          <a:prstGeom prst="line">
            <a:avLst/>
          </a:prstGeom>
        </p:spPr>
        <p:style>
          <a:lnRef idx="2">
            <a:schemeClr val="accent1"/>
          </a:lnRef>
          <a:fillRef idx="0">
            <a:schemeClr val="accent1"/>
          </a:fillRef>
          <a:effectRef idx="1">
            <a:schemeClr val="accent1"/>
          </a:effectRef>
          <a:fontRef idx="minor">
            <a:schemeClr val="tx1"/>
          </a:fontRef>
        </p:style>
      </p:cxnSp>
      <p:grpSp>
        <p:nvGrpSpPr>
          <p:cNvPr id="5" name="Group 6">
            <a:extLst>
              <a:ext uri="{FF2B5EF4-FFF2-40B4-BE49-F238E27FC236}">
                <a16:creationId xmlns:a16="http://schemas.microsoft.com/office/drawing/2014/main" id="{6A747402-BA39-1CC4-1666-28ED5434C2F1}"/>
              </a:ext>
            </a:extLst>
          </p:cNvPr>
          <p:cNvGrpSpPr/>
          <p:nvPr/>
        </p:nvGrpSpPr>
        <p:grpSpPr>
          <a:xfrm>
            <a:off x="10983685" y="4822327"/>
            <a:ext cx="1208315" cy="2035672"/>
            <a:chOff x="3655211" y="227910"/>
            <a:chExt cx="5612614" cy="8538607"/>
          </a:xfrm>
        </p:grpSpPr>
        <p:sp>
          <p:nvSpPr>
            <p:cNvPr id="8" name="Freeform 5">
              <a:extLst>
                <a:ext uri="{FF2B5EF4-FFF2-40B4-BE49-F238E27FC236}">
                  <a16:creationId xmlns:a16="http://schemas.microsoft.com/office/drawing/2014/main" id="{C29880C2-2E99-61BF-81BA-7A35F0D08E8D}"/>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9" name="Freeform 6">
              <a:extLst>
                <a:ext uri="{FF2B5EF4-FFF2-40B4-BE49-F238E27FC236}">
                  <a16:creationId xmlns:a16="http://schemas.microsoft.com/office/drawing/2014/main" id="{6721A246-7735-2564-BB8A-AEAB204A6EC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1" name="Immagine 10">
            <a:extLst>
              <a:ext uri="{FF2B5EF4-FFF2-40B4-BE49-F238E27FC236}">
                <a16:creationId xmlns:a16="http://schemas.microsoft.com/office/drawing/2014/main" id="{B2AF2746-AB0B-4377-41CD-A2E8FB030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15" y="1085738"/>
            <a:ext cx="11011539" cy="5510413"/>
          </a:xfrm>
          <a:prstGeom prst="rect">
            <a:avLst/>
          </a:prstGeom>
        </p:spPr>
      </p:pic>
    </p:spTree>
    <p:extLst>
      <p:ext uri="{BB962C8B-B14F-4D97-AF65-F5344CB8AC3E}">
        <p14:creationId xmlns:p14="http://schemas.microsoft.com/office/powerpoint/2010/main" val="3400242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501862" y="435866"/>
            <a:ext cx="6284106"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a:solidFill>
                  <a:srgbClr val="FF9900"/>
                </a:solidFill>
                <a:latin typeface="Verdana" panose="020B0604030504040204" pitchFamily="34" charset="0"/>
                <a:ea typeface="Verdana" panose="020B0604030504040204" pitchFamily="34" charset="0"/>
                <a:cs typeface="Arial"/>
              </a:rPr>
              <a:t>IMMEDIATE LIFE ANNUITY(A)</a:t>
            </a: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08863" y="577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16" name="CasellaDiTesto 15"/>
          <p:cNvSpPr txBox="1"/>
          <p:nvPr/>
        </p:nvSpPr>
        <p:spPr>
          <a:xfrm>
            <a:off x="6252030" y="4515914"/>
            <a:ext cx="184731" cy="461665"/>
          </a:xfrm>
          <a:prstGeom prst="rect">
            <a:avLst/>
          </a:prstGeom>
          <a:noFill/>
        </p:spPr>
        <p:txBody>
          <a:bodyPr wrap="none" rtlCol="0">
            <a:spAutoFit/>
          </a:bodyPr>
          <a:lstStyle/>
          <a:p>
            <a:endParaRPr lang="it-IT" sz="2400" dirty="0"/>
          </a:p>
        </p:txBody>
      </p:sp>
      <p:grpSp>
        <p:nvGrpSpPr>
          <p:cNvPr id="3" name="Group 6">
            <a:extLst>
              <a:ext uri="{FF2B5EF4-FFF2-40B4-BE49-F238E27FC236}">
                <a16:creationId xmlns:a16="http://schemas.microsoft.com/office/drawing/2014/main" id="{B76706F7-398D-29A4-69F9-02403662AB4F}"/>
              </a:ext>
            </a:extLst>
          </p:cNvPr>
          <p:cNvGrpSpPr/>
          <p:nvPr/>
        </p:nvGrpSpPr>
        <p:grpSpPr>
          <a:xfrm>
            <a:off x="10126494" y="4688732"/>
            <a:ext cx="2049851" cy="2167976"/>
            <a:chOff x="3655211" y="227910"/>
            <a:chExt cx="5612614" cy="8538607"/>
          </a:xfrm>
        </p:grpSpPr>
        <p:sp>
          <p:nvSpPr>
            <p:cNvPr id="5" name="Freeform 5">
              <a:extLst>
                <a:ext uri="{FF2B5EF4-FFF2-40B4-BE49-F238E27FC236}">
                  <a16:creationId xmlns:a16="http://schemas.microsoft.com/office/drawing/2014/main" id="{6389EE95-B043-6D31-5660-163EE2F858FC}"/>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0EF0DFA2-E8AD-497F-A7B2-9FE99D3BA18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9" name="Freeform 5">
            <a:extLst>
              <a:ext uri="{FF2B5EF4-FFF2-40B4-BE49-F238E27FC236}">
                <a16:creationId xmlns:a16="http://schemas.microsoft.com/office/drawing/2014/main" id="{025783E5-A2D1-CB7A-BB00-D2939E99B84E}"/>
              </a:ext>
            </a:extLst>
          </p:cNvPr>
          <p:cNvSpPr>
            <a:spLocks/>
          </p:cNvSpPr>
          <p:nvPr/>
        </p:nvSpPr>
        <p:spPr bwMode="auto">
          <a:xfrm>
            <a:off x="11751013" y="371174"/>
            <a:ext cx="387141" cy="854511"/>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10" name="Immagine 9">
            <a:extLst>
              <a:ext uri="{FF2B5EF4-FFF2-40B4-BE49-F238E27FC236}">
                <a16:creationId xmlns:a16="http://schemas.microsoft.com/office/drawing/2014/main" id="{CFF8F2C0-E60B-DC50-29D6-AC0BF10A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832B986B-8577-CAA8-486C-AA6C311B3B9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DDCAD3D4-4B93-10B5-CC69-0A86EA422927}"/>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1F4B2004-9C78-8F8A-7302-2D2162349897}"/>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5" name="Rettangolo 14">
            <a:extLst>
              <a:ext uri="{FF2B5EF4-FFF2-40B4-BE49-F238E27FC236}">
                <a16:creationId xmlns:a16="http://schemas.microsoft.com/office/drawing/2014/main" id="{B4F5DD8F-4416-953C-FDD7-BA667C95A449}"/>
              </a:ext>
            </a:extLst>
          </p:cNvPr>
          <p:cNvSpPr/>
          <p:nvPr/>
        </p:nvSpPr>
        <p:spPr>
          <a:xfrm>
            <a:off x="1088572" y="1244814"/>
            <a:ext cx="10131118" cy="92904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43DCB32C-6BC9-CD98-8246-95E20C52C2B0}"/>
              </a:ext>
            </a:extLst>
          </p:cNvPr>
          <p:cNvSpPr txBox="1"/>
          <p:nvPr/>
        </p:nvSpPr>
        <p:spPr>
          <a:xfrm>
            <a:off x="1088572" y="1226333"/>
            <a:ext cx="10131118" cy="867289"/>
          </a:xfrm>
          <a:prstGeom prst="rect">
            <a:avLst/>
          </a:prstGeom>
          <a:noFill/>
        </p:spPr>
        <p:txBody>
          <a:bodyPr wrap="square">
            <a:spAutoFit/>
          </a:bodyPr>
          <a:lstStyle/>
          <a:p>
            <a:pPr algn="just">
              <a:lnSpc>
                <a:spcPct val="150000"/>
              </a:lnSpc>
            </a:pPr>
            <a:r>
              <a:rPr lang="en-GB" b="1">
                <a:solidFill>
                  <a:srgbClr val="002060"/>
                </a:solidFill>
                <a:latin typeface="Verdana" panose="020B0604030504040204" pitchFamily="34" charset="0"/>
                <a:ea typeface="Verdana" panose="020B0604030504040204" pitchFamily="34" charset="0"/>
              </a:rPr>
              <a:t>If an immediate life annuity is chosen, the member will receive an annuity for as long as he/she lives.</a:t>
            </a:r>
          </a:p>
        </p:txBody>
      </p:sp>
      <p:sp>
        <p:nvSpPr>
          <p:cNvPr id="6" name="Subtitle 6">
            <a:extLst>
              <a:ext uri="{FF2B5EF4-FFF2-40B4-BE49-F238E27FC236}">
                <a16:creationId xmlns:a16="http://schemas.microsoft.com/office/drawing/2014/main" id="{A2FE55C1-1276-4821-F574-F463C33234C2}"/>
              </a:ext>
            </a:extLst>
          </p:cNvPr>
          <p:cNvSpPr txBox="1">
            <a:spLocks/>
          </p:cNvSpPr>
          <p:nvPr/>
        </p:nvSpPr>
        <p:spPr>
          <a:xfrm>
            <a:off x="3143251" y="2357014"/>
            <a:ext cx="6549322"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dirty="0">
                <a:solidFill>
                  <a:srgbClr val="FF9900"/>
                </a:solidFill>
                <a:latin typeface="Verdana" panose="020B0604030504040204" pitchFamily="34" charset="0"/>
                <a:ea typeface="Verdana" panose="020B0604030504040204" pitchFamily="34" charset="0"/>
                <a:cs typeface="Arial"/>
              </a:rPr>
              <a:t>CERTAIN annuity FOR 5/10 YEARS(B/C)</a:t>
            </a:r>
          </a:p>
        </p:txBody>
      </p:sp>
      <p:sp>
        <p:nvSpPr>
          <p:cNvPr id="7" name="Rettangolo 6">
            <a:extLst>
              <a:ext uri="{FF2B5EF4-FFF2-40B4-BE49-F238E27FC236}">
                <a16:creationId xmlns:a16="http://schemas.microsoft.com/office/drawing/2014/main" id="{8751CCD9-FAAF-F27F-4CD9-C844FA4F583A}"/>
              </a:ext>
            </a:extLst>
          </p:cNvPr>
          <p:cNvSpPr/>
          <p:nvPr/>
        </p:nvSpPr>
        <p:spPr>
          <a:xfrm>
            <a:off x="1088573" y="3013588"/>
            <a:ext cx="10196360" cy="33775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8F27CCD1-1843-CC88-B6D3-71E47F2EF58D}"/>
              </a:ext>
            </a:extLst>
          </p:cNvPr>
          <p:cNvSpPr txBox="1"/>
          <p:nvPr/>
        </p:nvSpPr>
        <p:spPr>
          <a:xfrm>
            <a:off x="1118684" y="3196742"/>
            <a:ext cx="10196360" cy="2953153"/>
          </a:xfrm>
          <a:prstGeom prst="rect">
            <a:avLst/>
          </a:prstGeom>
          <a:noFill/>
        </p:spPr>
        <p:txBody>
          <a:bodyPr wrap="square">
            <a:spAutoFit/>
          </a:bodyPr>
          <a:lstStyle/>
          <a:p>
            <a:pPr algn="just">
              <a:lnSpc>
                <a:spcPct val="150000"/>
              </a:lnSpc>
            </a:pPr>
            <a:r>
              <a:rPr lang="en-GB" b="1">
                <a:solidFill>
                  <a:srgbClr val="002060"/>
                </a:solidFill>
                <a:latin typeface="Verdana" panose="020B0604030504040204" pitchFamily="34" charset="0"/>
                <a:ea typeface="Verdana" panose="020B0604030504040204" pitchFamily="34" charset="0"/>
              </a:rPr>
              <a:t>In the case of choosing the 5- or 10-year certainty, the annuity will be received as long as the member is alive, but in the case of death within the first 5 years (or within the first 10 years) of retirement, the designated persons, explicitly indicated by the member, will continue to receive the annuity until the end of that period. Designated persons take over only if the death occurs within the chosen period. If death occurs after the first 5 (or 10) years of payment, the annuity is automatically terminated.</a:t>
            </a:r>
          </a:p>
        </p:txBody>
      </p:sp>
    </p:spTree>
    <p:extLst>
      <p:ext uri="{BB962C8B-B14F-4D97-AF65-F5344CB8AC3E}">
        <p14:creationId xmlns:p14="http://schemas.microsoft.com/office/powerpoint/2010/main" val="2979344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B76706F7-398D-29A4-69F9-02403662AB4F}"/>
              </a:ext>
            </a:extLst>
          </p:cNvPr>
          <p:cNvGrpSpPr/>
          <p:nvPr/>
        </p:nvGrpSpPr>
        <p:grpSpPr>
          <a:xfrm>
            <a:off x="10126494" y="4688732"/>
            <a:ext cx="2049851" cy="2167976"/>
            <a:chOff x="3655211" y="227910"/>
            <a:chExt cx="5612614" cy="8538607"/>
          </a:xfrm>
        </p:grpSpPr>
        <p:sp>
          <p:nvSpPr>
            <p:cNvPr id="5" name="Freeform 5">
              <a:extLst>
                <a:ext uri="{FF2B5EF4-FFF2-40B4-BE49-F238E27FC236}">
                  <a16:creationId xmlns:a16="http://schemas.microsoft.com/office/drawing/2014/main" id="{6389EE95-B043-6D31-5660-163EE2F858FC}"/>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0EF0DFA2-E8AD-497F-A7B2-9FE99D3BA18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7" name="Rettangolo 6">
            <a:extLst>
              <a:ext uri="{FF2B5EF4-FFF2-40B4-BE49-F238E27FC236}">
                <a16:creationId xmlns:a16="http://schemas.microsoft.com/office/drawing/2014/main" id="{757EB04E-BF5A-2070-A49A-841B2E1928DA}"/>
              </a:ext>
            </a:extLst>
          </p:cNvPr>
          <p:cNvSpPr/>
          <p:nvPr/>
        </p:nvSpPr>
        <p:spPr>
          <a:xfrm>
            <a:off x="614390" y="4836038"/>
            <a:ext cx="10778629" cy="16982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b="1">
                <a:solidFill>
                  <a:srgbClr val="002060"/>
                </a:solidFill>
                <a:latin typeface="Verdana" panose="020B0604030504040204" pitchFamily="34" charset="0"/>
                <a:ea typeface="Verdana" panose="020B0604030504040204" pitchFamily="34" charset="0"/>
              </a:rPr>
              <a:t>If the counter-insured annuity is chosen, there is an immediate payment upon retirement, which will continue as long as the member is alive. With one guarantee: the return of any capital remaining after the death of the member to the persons indicated by the pensioner.</a:t>
            </a: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08863" y="577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16" name="CasellaDiTesto 15"/>
          <p:cNvSpPr txBox="1"/>
          <p:nvPr/>
        </p:nvSpPr>
        <p:spPr>
          <a:xfrm>
            <a:off x="6252030" y="4515914"/>
            <a:ext cx="184731" cy="461665"/>
          </a:xfrm>
          <a:prstGeom prst="rect">
            <a:avLst/>
          </a:prstGeom>
          <a:noFill/>
        </p:spPr>
        <p:txBody>
          <a:bodyPr wrap="none" rtlCol="0">
            <a:spAutoFit/>
          </a:bodyPr>
          <a:lstStyle/>
          <a:p>
            <a:endParaRPr lang="it-IT" sz="2400" dirty="0"/>
          </a:p>
        </p:txBody>
      </p:sp>
      <p:sp>
        <p:nvSpPr>
          <p:cNvPr id="9" name="Freeform 5">
            <a:extLst>
              <a:ext uri="{FF2B5EF4-FFF2-40B4-BE49-F238E27FC236}">
                <a16:creationId xmlns:a16="http://schemas.microsoft.com/office/drawing/2014/main" id="{025783E5-A2D1-CB7A-BB00-D2939E99B84E}"/>
              </a:ext>
            </a:extLst>
          </p:cNvPr>
          <p:cNvSpPr>
            <a:spLocks/>
          </p:cNvSpPr>
          <p:nvPr/>
        </p:nvSpPr>
        <p:spPr bwMode="auto">
          <a:xfrm>
            <a:off x="11751013" y="371174"/>
            <a:ext cx="387141" cy="854511"/>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10" name="Immagine 9">
            <a:extLst>
              <a:ext uri="{FF2B5EF4-FFF2-40B4-BE49-F238E27FC236}">
                <a16:creationId xmlns:a16="http://schemas.microsoft.com/office/drawing/2014/main" id="{CFF8F2C0-E60B-DC50-29D6-AC0BF10A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832B986B-8577-CAA8-486C-AA6C311B3B9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DDCAD3D4-4B93-10B5-CC69-0A86EA422927}"/>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1F4B2004-9C78-8F8A-7302-2D2162349897}"/>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8" name="Subtitle 6">
            <a:extLst>
              <a:ext uri="{FF2B5EF4-FFF2-40B4-BE49-F238E27FC236}">
                <a16:creationId xmlns:a16="http://schemas.microsoft.com/office/drawing/2014/main" id="{FAC2DA04-9CB7-E1C0-D620-35DFF4E90567}"/>
              </a:ext>
            </a:extLst>
          </p:cNvPr>
          <p:cNvSpPr txBox="1">
            <a:spLocks/>
          </p:cNvSpPr>
          <p:nvPr/>
        </p:nvSpPr>
        <p:spPr>
          <a:xfrm>
            <a:off x="4080597" y="394005"/>
            <a:ext cx="4231380"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a:solidFill>
                  <a:srgbClr val="FF9900"/>
                </a:solidFill>
                <a:latin typeface="Verdana" panose="020B0604030504040204" pitchFamily="34" charset="0"/>
                <a:ea typeface="Verdana" panose="020B0604030504040204" pitchFamily="34" charset="0"/>
                <a:cs typeface="Arial"/>
              </a:rPr>
              <a:t>REVERSIBLE annuity (D)</a:t>
            </a:r>
          </a:p>
        </p:txBody>
      </p:sp>
      <p:sp>
        <p:nvSpPr>
          <p:cNvPr id="19" name="Rettangolo 18">
            <a:extLst>
              <a:ext uri="{FF2B5EF4-FFF2-40B4-BE49-F238E27FC236}">
                <a16:creationId xmlns:a16="http://schemas.microsoft.com/office/drawing/2014/main" id="{8CFEDCE3-7521-3A06-BF71-3F9707BFD79F}"/>
              </a:ext>
            </a:extLst>
          </p:cNvPr>
          <p:cNvSpPr/>
          <p:nvPr/>
        </p:nvSpPr>
        <p:spPr>
          <a:xfrm>
            <a:off x="641878" y="1197885"/>
            <a:ext cx="10624147" cy="279227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b="1">
                <a:solidFill>
                  <a:srgbClr val="002060"/>
                </a:solidFill>
                <a:latin typeface="Verdana" panose="020B0604030504040204" pitchFamily="34" charset="0"/>
                <a:ea typeface="Verdana" panose="020B0604030504040204" pitchFamily="34" charset="0"/>
              </a:rPr>
              <a:t>If a reversionary annuity is chosen, the member must expressly indicate the person designated to receive this annuity, known as the reversionary (spouse, cohabitee, relative, other). This will imply the payment of an annuity to the member as long as he/she lives. In the event of death, the full amount of the annuity or a fraction thereof (determined by the member in percentage terms) will be paid to the designated person (reversionary), if surviving and for as long as he lives. </a:t>
            </a:r>
          </a:p>
        </p:txBody>
      </p:sp>
      <p:sp>
        <p:nvSpPr>
          <p:cNvPr id="2" name="Subtitle 6">
            <a:extLst>
              <a:ext uri="{FF2B5EF4-FFF2-40B4-BE49-F238E27FC236}">
                <a16:creationId xmlns:a16="http://schemas.microsoft.com/office/drawing/2014/main" id="{DF0DF986-5F38-C7E2-E9A9-F5CE961C369C}"/>
              </a:ext>
            </a:extLst>
          </p:cNvPr>
          <p:cNvSpPr txBox="1">
            <a:spLocks/>
          </p:cNvSpPr>
          <p:nvPr/>
        </p:nvSpPr>
        <p:spPr>
          <a:xfrm>
            <a:off x="3447066" y="4179957"/>
            <a:ext cx="5297867"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a:solidFill>
                  <a:srgbClr val="FF9900"/>
                </a:solidFill>
                <a:latin typeface="Verdana" panose="020B0604030504040204" pitchFamily="34" charset="0"/>
                <a:ea typeface="Verdana" panose="020B0604030504040204" pitchFamily="34" charset="0"/>
                <a:cs typeface="Arial"/>
              </a:rPr>
              <a:t>Counter-insured annuity (E)</a:t>
            </a:r>
          </a:p>
        </p:txBody>
      </p:sp>
    </p:spTree>
    <p:extLst>
      <p:ext uri="{BB962C8B-B14F-4D97-AF65-F5344CB8AC3E}">
        <p14:creationId xmlns:p14="http://schemas.microsoft.com/office/powerpoint/2010/main" val="240885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576376"/>
            <a:ext cx="261674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rPr>
              <a:t>ABOUT US</a:t>
            </a:r>
          </a:p>
        </p:txBody>
      </p:sp>
      <p:sp>
        <p:nvSpPr>
          <p:cNvPr id="248" name="TextBox 22">
            <a:extLst>
              <a:ext uri="{FF2B5EF4-FFF2-40B4-BE49-F238E27FC236}">
                <a16:creationId xmlns:a16="http://schemas.microsoft.com/office/drawing/2014/main" id="{9142822A-13CD-4DB7-BE10-BFFBCAEC86CF}"/>
              </a:ext>
            </a:extLst>
          </p:cNvPr>
          <p:cNvSpPr txBox="1"/>
          <p:nvPr/>
        </p:nvSpPr>
        <p:spPr>
          <a:xfrm>
            <a:off x="1863476" y="1580774"/>
            <a:ext cx="7439379" cy="1469120"/>
          </a:xfrm>
          <a:prstGeom prst="rect">
            <a:avLst/>
          </a:prstGeom>
          <a:noFill/>
        </p:spPr>
        <p:txBody>
          <a:bodyPr wrap="square" rtlCol="0">
            <a:spAutoFit/>
          </a:bodyPr>
          <a:lstStyle/>
          <a:p>
            <a:pPr lvl="0" algn="just">
              <a:lnSpc>
                <a:spcPct val="90000"/>
              </a:lnSpc>
              <a:spcBef>
                <a:spcPts val="400"/>
              </a:spcBef>
              <a:buClr>
                <a:schemeClr val="accent1"/>
              </a:buClr>
              <a:buSzPct val="25000"/>
            </a:pPr>
            <a:r>
              <a:rPr lang="en-GB" sz="2400" b="1" i="0" u="none" strike="noStrike" cap="none" baseline="0" dirty="0">
                <a:solidFill>
                  <a:srgbClr val="002060"/>
                </a:solidFill>
                <a:latin typeface="Verdana"/>
                <a:ea typeface="Verdana"/>
                <a:cs typeface="Verdana"/>
                <a:sym typeface="Verdana"/>
                <a:rtl val="0"/>
              </a:rPr>
              <a:t>More than 271 thousand members (at 31/12/2023)</a:t>
            </a:r>
          </a:p>
          <a:p>
            <a:pPr lvl="0" algn="just">
              <a:lnSpc>
                <a:spcPct val="90000"/>
              </a:lnSpc>
              <a:spcBef>
                <a:spcPts val="400"/>
              </a:spcBef>
              <a:buClr>
                <a:schemeClr val="accent1"/>
              </a:buClr>
              <a:buSzPct val="25000"/>
            </a:pPr>
            <a:endParaRPr lang="it-IT" sz="2000" b="1" i="0" u="none" strike="noStrike" cap="none" baseline="0" dirty="0">
              <a:solidFill>
                <a:srgbClr val="002060"/>
              </a:solidFill>
              <a:latin typeface="Verdana"/>
              <a:ea typeface="Verdana"/>
              <a:cs typeface="Verdana"/>
              <a:sym typeface="Verdana"/>
              <a:rtl val="0"/>
            </a:endParaRPr>
          </a:p>
          <a:p>
            <a:pPr lvl="0" algn="just">
              <a:lnSpc>
                <a:spcPct val="90000"/>
              </a:lnSpc>
              <a:spcBef>
                <a:spcPts val="400"/>
              </a:spcBef>
              <a:buClr>
                <a:schemeClr val="accent1"/>
              </a:buClr>
              <a:buSzPct val="25000"/>
            </a:pPr>
            <a:r>
              <a:rPr lang="en-GB" sz="2400" b="1" i="0" u="none" strike="noStrike" cap="none" baseline="0" dirty="0">
                <a:solidFill>
                  <a:srgbClr val="002060"/>
                </a:solidFill>
                <a:latin typeface="Verdana"/>
                <a:ea typeface="Verdana"/>
                <a:cs typeface="Verdana"/>
                <a:sym typeface="Verdana"/>
                <a:rtl val="0"/>
              </a:rPr>
              <a:t>Around 40 thousand member companies</a:t>
            </a: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948540" y="1467574"/>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7" y="2517778"/>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pic>
        <p:nvPicPr>
          <p:cNvPr id="8" name="Immagine 7">
            <a:extLst>
              <a:ext uri="{FF2B5EF4-FFF2-40B4-BE49-F238E27FC236}">
                <a16:creationId xmlns:a16="http://schemas.microsoft.com/office/drawing/2014/main" id="{288823B1-210A-95B3-AC2B-0BD0693EE852}"/>
              </a:ext>
            </a:extLst>
          </p:cNvPr>
          <p:cNvPicPr>
            <a:picLocks noChangeAspect="1"/>
          </p:cNvPicPr>
          <p:nvPr/>
        </p:nvPicPr>
        <p:blipFill>
          <a:blip r:embed="rId2"/>
          <a:stretch>
            <a:fillRect/>
          </a:stretch>
        </p:blipFill>
        <p:spPr>
          <a:xfrm>
            <a:off x="981629" y="3209144"/>
            <a:ext cx="617781" cy="560880"/>
          </a:xfrm>
          <a:prstGeom prst="rect">
            <a:avLst/>
          </a:prstGeom>
        </p:spPr>
      </p:pic>
      <p:sp>
        <p:nvSpPr>
          <p:cNvPr id="6" name="CasellaDiTesto 5">
            <a:extLst>
              <a:ext uri="{FF2B5EF4-FFF2-40B4-BE49-F238E27FC236}">
                <a16:creationId xmlns:a16="http://schemas.microsoft.com/office/drawing/2014/main" id="{C361E05E-0058-4834-7820-0EF961F34A7B}"/>
              </a:ext>
            </a:extLst>
          </p:cNvPr>
          <p:cNvSpPr txBox="1"/>
          <p:nvPr/>
        </p:nvSpPr>
        <p:spPr>
          <a:xfrm>
            <a:off x="1756908" y="3104149"/>
            <a:ext cx="8515039" cy="1620957"/>
          </a:xfrm>
          <a:prstGeom prst="rect">
            <a:avLst/>
          </a:prstGeom>
          <a:noFill/>
        </p:spPr>
        <p:txBody>
          <a:bodyPr wrap="square">
            <a:spAutoFit/>
          </a:bodyPr>
          <a:lstStyle/>
          <a:p>
            <a:pPr algn="just">
              <a:spcBef>
                <a:spcPts val="400"/>
              </a:spcBef>
              <a:buClr>
                <a:schemeClr val="accent1"/>
              </a:buClr>
              <a:buSzPct val="25000"/>
            </a:pPr>
            <a:r>
              <a:rPr lang="en-GB" sz="2400" b="1">
                <a:solidFill>
                  <a:srgbClr val="002060"/>
                </a:solidFill>
                <a:latin typeface="Verdana"/>
                <a:ea typeface="Verdana"/>
                <a:cs typeface="Verdana"/>
                <a:sym typeface="Verdana"/>
                <a:rtl val="0"/>
              </a:rPr>
              <a:t>More than 5 billion euro of assets managed allocated to benefits</a:t>
            </a:r>
          </a:p>
          <a:p>
            <a:pPr algn="just">
              <a:spcBef>
                <a:spcPts val="400"/>
              </a:spcBef>
              <a:buClr>
                <a:schemeClr val="accent1"/>
              </a:buClr>
              <a:buSzPct val="25000"/>
            </a:pPr>
            <a:r>
              <a:rPr lang="en-GB" sz="2400" i="0" u="none" strike="noStrike" cap="none" baseline="0">
                <a:solidFill>
                  <a:srgbClr val="002060"/>
                </a:solidFill>
                <a:latin typeface="Verdana"/>
                <a:ea typeface="Verdana"/>
                <a:cs typeface="Verdana"/>
                <a:sym typeface="Verdana"/>
                <a:rtl val="0"/>
              </a:rPr>
              <a:t>(</a:t>
            </a:r>
            <a:r>
              <a:rPr kumimoji="0" lang="en-GB" sz="2400" i="0" u="none" strike="noStrike" cap="none" normalizeH="0" baseline="0" noProof="0">
                <a:ln>
                  <a:noFill/>
                </a:ln>
                <a:solidFill>
                  <a:srgbClr val="002060"/>
                </a:solidFill>
                <a:effectLst/>
                <a:uLnTx/>
                <a:uFillTx/>
                <a:latin typeface="Verdana"/>
                <a:ea typeface="Verdana"/>
                <a:cs typeface="Verdana"/>
                <a:sym typeface="Verdana"/>
                <a:rtl val="0"/>
              </a:rPr>
              <a:t>Italy's third largest negotiated pension fund in terms of assets managed)</a:t>
            </a:r>
            <a:r>
              <a:rPr lang="en-GB" sz="2400" i="0" u="none" strike="noStrike" cap="none" baseline="0">
                <a:solidFill>
                  <a:srgbClr val="002060"/>
                </a:solidFill>
                <a:latin typeface="Verdana"/>
                <a:ea typeface="Verdana"/>
                <a:cs typeface="Verdana"/>
                <a:sym typeface="Verdana"/>
                <a:rtl val="0"/>
              </a:rPr>
              <a:t>.</a:t>
            </a: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3" y="724754"/>
            <a:ext cx="731155" cy="180227"/>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grpSp>
        <p:nvGrpSpPr>
          <p:cNvPr id="17" name="Group 30">
            <a:extLst>
              <a:ext uri="{FF2B5EF4-FFF2-40B4-BE49-F238E27FC236}">
                <a16:creationId xmlns:a16="http://schemas.microsoft.com/office/drawing/2014/main" id="{7BE166B6-1024-DA8D-FCCF-69DFDB4C7183}"/>
              </a:ext>
            </a:extLst>
          </p:cNvPr>
          <p:cNvGrpSpPr/>
          <p:nvPr/>
        </p:nvGrpSpPr>
        <p:grpSpPr>
          <a:xfrm>
            <a:off x="998870" y="2196054"/>
            <a:ext cx="600540" cy="554247"/>
            <a:chOff x="4253581" y="4442408"/>
            <a:chExt cx="2329009" cy="2149475"/>
          </a:xfrm>
          <a:solidFill>
            <a:schemeClr val="accent1"/>
          </a:solidFill>
        </p:grpSpPr>
        <p:sp>
          <p:nvSpPr>
            <p:cNvPr id="18" name="Freeform 5">
              <a:extLst>
                <a:ext uri="{FF2B5EF4-FFF2-40B4-BE49-F238E27FC236}">
                  <a16:creationId xmlns:a16="http://schemas.microsoft.com/office/drawing/2014/main" id="{7CBE8680-2D78-E508-4351-EA6ABB6DC0DD}"/>
                </a:ext>
              </a:extLst>
            </p:cNvPr>
            <p:cNvSpPr>
              <a:spLocks/>
            </p:cNvSpPr>
            <p:nvPr/>
          </p:nvSpPr>
          <p:spPr bwMode="auto">
            <a:xfrm>
              <a:off x="4526776" y="4704795"/>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19" name="Freeform 6">
              <a:extLst>
                <a:ext uri="{FF2B5EF4-FFF2-40B4-BE49-F238E27FC236}">
                  <a16:creationId xmlns:a16="http://schemas.microsoft.com/office/drawing/2014/main" id="{CF70EA14-5CC1-9838-25F9-0B9FCC6105E2}"/>
                </a:ext>
              </a:extLst>
            </p:cNvPr>
            <p:cNvSpPr>
              <a:spLocks/>
            </p:cNvSpPr>
            <p:nvPr/>
          </p:nvSpPr>
          <p:spPr bwMode="auto">
            <a:xfrm>
              <a:off x="4253581" y="4442408"/>
              <a:ext cx="2143124"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pic>
        <p:nvPicPr>
          <p:cNvPr id="20" name="Immagine 19">
            <a:extLst>
              <a:ext uri="{FF2B5EF4-FFF2-40B4-BE49-F238E27FC236}">
                <a16:creationId xmlns:a16="http://schemas.microsoft.com/office/drawing/2014/main" id="{DFDA95BC-8003-FB50-E831-137E6CDB687D}"/>
              </a:ext>
            </a:extLst>
          </p:cNvPr>
          <p:cNvPicPr>
            <a:picLocks noChangeAspect="1"/>
          </p:cNvPicPr>
          <p:nvPr/>
        </p:nvPicPr>
        <p:blipFill>
          <a:blip r:embed="rId2"/>
          <a:stretch>
            <a:fillRect/>
          </a:stretch>
        </p:blipFill>
        <p:spPr>
          <a:xfrm>
            <a:off x="909379" y="5067823"/>
            <a:ext cx="617781" cy="560880"/>
          </a:xfrm>
          <a:prstGeom prst="rect">
            <a:avLst/>
          </a:prstGeom>
        </p:spPr>
      </p:pic>
      <p:sp>
        <p:nvSpPr>
          <p:cNvPr id="22" name="CasellaDiTesto 21">
            <a:extLst>
              <a:ext uri="{FF2B5EF4-FFF2-40B4-BE49-F238E27FC236}">
                <a16:creationId xmlns:a16="http://schemas.microsoft.com/office/drawing/2014/main" id="{12E4C85E-4744-3374-4061-B31DA2B843D5}"/>
              </a:ext>
            </a:extLst>
          </p:cNvPr>
          <p:cNvSpPr txBox="1"/>
          <p:nvPr/>
        </p:nvSpPr>
        <p:spPr>
          <a:xfrm>
            <a:off x="1642034" y="4940564"/>
            <a:ext cx="8034390" cy="1200329"/>
          </a:xfrm>
          <a:prstGeom prst="rect">
            <a:avLst/>
          </a:prstGeom>
          <a:noFill/>
        </p:spPr>
        <p:txBody>
          <a:bodyPr wrap="square">
            <a:spAutoFit/>
          </a:bodyPr>
          <a:lstStyle/>
          <a:p>
            <a:pPr algn="just">
              <a:spcBef>
                <a:spcPts val="400"/>
              </a:spcBef>
              <a:buClr>
                <a:schemeClr val="accent1"/>
              </a:buClr>
              <a:buSzPct val="25000"/>
            </a:pPr>
            <a:r>
              <a:rPr lang="en-GB" sz="2400" b="1">
                <a:solidFill>
                  <a:srgbClr val="002060"/>
                </a:solidFill>
                <a:latin typeface="Verdana"/>
                <a:ea typeface="Verdana"/>
                <a:cs typeface="Verdana"/>
                <a:sym typeface="Verdana"/>
                <a:rtl val="0"/>
              </a:rPr>
              <a:t>4 investment sub-funds with various risk profiles and time horizons to choose from.</a:t>
            </a:r>
          </a:p>
        </p:txBody>
      </p:sp>
    </p:spTree>
    <p:extLst>
      <p:ext uri="{BB962C8B-B14F-4D97-AF65-F5344CB8AC3E}">
        <p14:creationId xmlns:p14="http://schemas.microsoft.com/office/powerpoint/2010/main" val="903389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0DDC8F5-9ED8-704B-A4B0-286567E6DD7C}"/>
              </a:ext>
            </a:extLst>
          </p:cNvPr>
          <p:cNvSpPr/>
          <p:nvPr/>
        </p:nvSpPr>
        <p:spPr>
          <a:xfrm>
            <a:off x="794339" y="1225685"/>
            <a:ext cx="10807430" cy="42116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b="1">
                <a:solidFill>
                  <a:srgbClr val="002060"/>
                </a:solidFill>
                <a:latin typeface="Verdana" panose="020B0604030504040204" pitchFamily="34" charset="0"/>
                <a:ea typeface="Verdana" panose="020B0604030504040204" pitchFamily="34" charset="0"/>
              </a:rPr>
              <a:t>If the LTC is chosen, this annuity would be doubled in the event of conditions of supervening loss of self-sufficiency, for which specific care and benefits must be activated. The supervening loss of self-sufficiency provides for:</a:t>
            </a:r>
          </a:p>
          <a:p>
            <a:pPr algn="just">
              <a:lnSpc>
                <a:spcPct val="150000"/>
              </a:lnSpc>
            </a:pPr>
            <a:r>
              <a:rPr lang="en-GB" b="1">
                <a:solidFill>
                  <a:srgbClr val="002060"/>
                </a:solidFill>
                <a:latin typeface="Verdana" panose="020B0604030504040204" pitchFamily="34" charset="0"/>
                <a:ea typeface="Verdana" panose="020B0604030504040204" pitchFamily="34" charset="0"/>
              </a:rPr>
              <a:t>•	immediate payment of the pension to the pensioner;</a:t>
            </a:r>
          </a:p>
          <a:p>
            <a:pPr algn="just">
              <a:lnSpc>
                <a:spcPct val="150000"/>
              </a:lnSpc>
            </a:pPr>
            <a:r>
              <a:rPr lang="en-GB" b="1">
                <a:solidFill>
                  <a:srgbClr val="002060"/>
                </a:solidFill>
                <a:latin typeface="Verdana" panose="020B0604030504040204" pitchFamily="34" charset="0"/>
                <a:ea typeface="Verdana" panose="020B0604030504040204" pitchFamily="34" charset="0"/>
              </a:rPr>
              <a:t>•	if the pensioner, who is already receiving the pension, becomes non-self-sufficient for the performance of daily living acts, he/she will be paid a two-fold increase of the initial pension in accordance with the conditions stipulated in the agreement. </a:t>
            </a:r>
          </a:p>
        </p:txBody>
      </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922006" y="411334"/>
            <a:ext cx="6254651" cy="65657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000" b="1" cap="all">
                <a:solidFill>
                  <a:srgbClr val="FF9900"/>
                </a:solidFill>
                <a:latin typeface="Verdana" panose="020B0604030504040204" pitchFamily="34" charset="0"/>
                <a:ea typeface="Verdana" panose="020B0604030504040204" pitchFamily="34" charset="0"/>
                <a:cs typeface="Arial"/>
              </a:rPr>
              <a:t>LTC annuity</a:t>
            </a:r>
            <a:r>
              <a:rPr lang="en-GB" sz="2000" b="1">
                <a:solidFill>
                  <a:srgbClr val="FF9900"/>
                </a:solidFill>
                <a:effectLst/>
                <a:latin typeface="Verdana" panose="020B0604030504040204" pitchFamily="34" charset="0"/>
                <a:ea typeface="Verdana" panose="020B0604030504040204" pitchFamily="34" charset="0"/>
                <a:cs typeface="Times New Roman" panose="02020603050405020304" pitchFamily="18" charset="0"/>
              </a:rPr>
              <a:t> - LONG TERM CARE (F)</a:t>
            </a:r>
            <a:r>
              <a:rPr lang="en-GB" sz="2000" b="1" cap="all">
                <a:solidFill>
                  <a:srgbClr val="FF9900"/>
                </a:solidFill>
                <a:latin typeface="Verdana" panose="020B0604030504040204" pitchFamily="34" charset="0"/>
                <a:ea typeface="Verdana" panose="020B0604030504040204" pitchFamily="34" charset="0"/>
                <a:cs typeface="Arial"/>
              </a:rPr>
              <a:t> </a:t>
            </a: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08863" y="577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16" name="CasellaDiTesto 15"/>
          <p:cNvSpPr txBox="1"/>
          <p:nvPr/>
        </p:nvSpPr>
        <p:spPr>
          <a:xfrm>
            <a:off x="6252030" y="4515914"/>
            <a:ext cx="184731" cy="461665"/>
          </a:xfrm>
          <a:prstGeom prst="rect">
            <a:avLst/>
          </a:prstGeom>
          <a:noFill/>
        </p:spPr>
        <p:txBody>
          <a:bodyPr wrap="none" rtlCol="0">
            <a:spAutoFit/>
          </a:bodyPr>
          <a:lstStyle/>
          <a:p>
            <a:endParaRPr lang="it-IT" sz="2400" dirty="0"/>
          </a:p>
        </p:txBody>
      </p:sp>
      <p:grpSp>
        <p:nvGrpSpPr>
          <p:cNvPr id="3" name="Group 6">
            <a:extLst>
              <a:ext uri="{FF2B5EF4-FFF2-40B4-BE49-F238E27FC236}">
                <a16:creationId xmlns:a16="http://schemas.microsoft.com/office/drawing/2014/main" id="{B76706F7-398D-29A4-69F9-02403662AB4F}"/>
              </a:ext>
            </a:extLst>
          </p:cNvPr>
          <p:cNvGrpSpPr/>
          <p:nvPr/>
        </p:nvGrpSpPr>
        <p:grpSpPr>
          <a:xfrm>
            <a:off x="10532622" y="5058382"/>
            <a:ext cx="1643723" cy="1798325"/>
            <a:chOff x="3655211" y="227910"/>
            <a:chExt cx="5612614" cy="8538607"/>
          </a:xfrm>
        </p:grpSpPr>
        <p:sp>
          <p:nvSpPr>
            <p:cNvPr id="5" name="Freeform 5">
              <a:extLst>
                <a:ext uri="{FF2B5EF4-FFF2-40B4-BE49-F238E27FC236}">
                  <a16:creationId xmlns:a16="http://schemas.microsoft.com/office/drawing/2014/main" id="{6389EE95-B043-6D31-5660-163EE2F858FC}"/>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0EF0DFA2-E8AD-497F-A7B2-9FE99D3BA18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9" name="Freeform 5">
            <a:extLst>
              <a:ext uri="{FF2B5EF4-FFF2-40B4-BE49-F238E27FC236}">
                <a16:creationId xmlns:a16="http://schemas.microsoft.com/office/drawing/2014/main" id="{025783E5-A2D1-CB7A-BB00-D2939E99B84E}"/>
              </a:ext>
            </a:extLst>
          </p:cNvPr>
          <p:cNvSpPr>
            <a:spLocks/>
          </p:cNvSpPr>
          <p:nvPr/>
        </p:nvSpPr>
        <p:spPr bwMode="auto">
          <a:xfrm>
            <a:off x="11751013" y="371174"/>
            <a:ext cx="387141" cy="854511"/>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10" name="Immagine 9">
            <a:extLst>
              <a:ext uri="{FF2B5EF4-FFF2-40B4-BE49-F238E27FC236}">
                <a16:creationId xmlns:a16="http://schemas.microsoft.com/office/drawing/2014/main" id="{CFF8F2C0-E60B-DC50-29D6-AC0BF10AE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832B986B-8577-CAA8-486C-AA6C311B3B9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DDCAD3D4-4B93-10B5-CC69-0A86EA422927}"/>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1F4B2004-9C78-8F8A-7302-2D2162349897}"/>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Subtitle 6">
            <a:extLst>
              <a:ext uri="{FF2B5EF4-FFF2-40B4-BE49-F238E27FC236}">
                <a16:creationId xmlns:a16="http://schemas.microsoft.com/office/drawing/2014/main" id="{745B84A8-F08F-17DD-C29F-2640346E3368}"/>
              </a:ext>
            </a:extLst>
          </p:cNvPr>
          <p:cNvSpPr txBox="1">
            <a:spLocks/>
          </p:cNvSpPr>
          <p:nvPr/>
        </p:nvSpPr>
        <p:spPr>
          <a:xfrm>
            <a:off x="1239448" y="5437347"/>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1800" b="1" cap="all" dirty="0">
                <a:solidFill>
                  <a:srgbClr val="EB6F09"/>
                </a:solidFill>
                <a:latin typeface="Verdana" panose="020B0604030504040204" pitchFamily="34" charset="0"/>
                <a:ea typeface="Verdana" panose="020B0604030504040204" pitchFamily="34" charset="0"/>
                <a:cs typeface="Arial"/>
              </a:rPr>
              <a:t>For more information</a:t>
            </a:r>
            <a:r>
              <a:rPr lang="en-GB" sz="2800" b="1" cap="all" dirty="0">
                <a:solidFill>
                  <a:srgbClr val="EB6F09"/>
                </a:solidFill>
                <a:latin typeface="Verdana" panose="020B0604030504040204" pitchFamily="34" charset="0"/>
                <a:ea typeface="Verdana" panose="020B0604030504040204" pitchFamily="34" charset="0"/>
                <a:cs typeface="Calibri" panose="020F0502020204030204" pitchFamily="34" charset="0"/>
              </a:rPr>
              <a:t>→</a:t>
            </a:r>
            <a:r>
              <a:rPr lang="en-GB" sz="1800" b="1" cap="all" dirty="0">
                <a:solidFill>
                  <a:srgbClr val="EB6F09"/>
                </a:solidFill>
                <a:latin typeface="Verdana" panose="020B0604030504040204" pitchFamily="34" charset="0"/>
                <a:ea typeface="Verdana" panose="020B0604030504040204" pitchFamily="34" charset="0"/>
                <a:cs typeface="Calibri" panose="020F0502020204030204" pitchFamily="34" charset="0"/>
              </a:rPr>
              <a:t> </a:t>
            </a:r>
            <a:r>
              <a:rPr lang="en-GB" sz="1800" b="1" cap="all" dirty="0">
                <a:solidFill>
                  <a:srgbClr val="FF6600"/>
                </a:solidFill>
                <a:latin typeface="Verdana" panose="020B0604030504040204" pitchFamily="34" charset="0"/>
                <a:ea typeface="Verdana" panose="020B060403050404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ANNUITIES DOCUMENT</a:t>
            </a:r>
            <a:endParaRPr lang="en-GB" sz="1800" b="1" cap="all" dirty="0">
              <a:solidFill>
                <a:srgbClr val="FF6600"/>
              </a:solidFill>
              <a:latin typeface="Verdana" panose="020B0604030504040204" pitchFamily="34" charset="0"/>
              <a:ea typeface="Verdana" panose="020B060403050404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920870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178143" y="4495800"/>
            <a:ext cx="2013857" cy="2362199"/>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00" y="105863"/>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7774" y="714877"/>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71568" y="74057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51434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5" name="Subtitle 6">
            <a:extLst>
              <a:ext uri="{FF2B5EF4-FFF2-40B4-BE49-F238E27FC236}">
                <a16:creationId xmlns:a16="http://schemas.microsoft.com/office/drawing/2014/main" id="{4CC912FB-59F5-4DED-8149-177E8FCC6645}"/>
              </a:ext>
            </a:extLst>
          </p:cNvPr>
          <p:cNvSpPr txBox="1">
            <a:spLocks/>
          </p:cNvSpPr>
          <p:nvPr/>
        </p:nvSpPr>
        <p:spPr>
          <a:xfrm>
            <a:off x="1585532" y="239476"/>
            <a:ext cx="10657476" cy="559913"/>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dirty="0">
                <a:solidFill>
                  <a:srgbClr val="FF9900"/>
                </a:solidFill>
                <a:latin typeface="Verdana" panose="020B0604030504040204" pitchFamily="34" charset="0"/>
                <a:ea typeface="Verdana" panose="020B0604030504040204" pitchFamily="34" charset="0"/>
                <a:cs typeface="Arial"/>
              </a:rPr>
              <a:t>SEVERANCE PAY IN THE COMPANY VS SEVERANCE PAY TO </a:t>
            </a:r>
            <a:r>
              <a:rPr lang="en-GB" sz="2000" b="1" dirty="0" err="1">
                <a:solidFill>
                  <a:srgbClr val="FF9900"/>
                </a:solidFill>
                <a:latin typeface="Verdana" panose="020B0604030504040204" pitchFamily="34" charset="0"/>
                <a:ea typeface="Verdana" panose="020B0604030504040204" pitchFamily="34" charset="0"/>
                <a:cs typeface="Arial"/>
              </a:rPr>
              <a:t>FON.TE</a:t>
            </a:r>
            <a:r>
              <a:rPr lang="en-GB" sz="2400" b="1" dirty="0">
                <a:solidFill>
                  <a:srgbClr val="FF9900"/>
                </a:solidFill>
                <a:latin typeface="Verdana" panose="020B0604030504040204" pitchFamily="34" charset="0"/>
                <a:ea typeface="Verdana" panose="020B0604030504040204" pitchFamily="34" charset="0"/>
                <a:cs typeface="Arial"/>
              </a:rPr>
              <a:t>.</a:t>
            </a:r>
          </a:p>
        </p:txBody>
      </p:sp>
      <p:graphicFrame>
        <p:nvGraphicFramePr>
          <p:cNvPr id="3" name="Tabella 2">
            <a:extLst>
              <a:ext uri="{FF2B5EF4-FFF2-40B4-BE49-F238E27FC236}">
                <a16:creationId xmlns:a16="http://schemas.microsoft.com/office/drawing/2014/main" id="{6962ED7B-CB7B-658E-9625-2DB91470F1E9}"/>
              </a:ext>
            </a:extLst>
          </p:cNvPr>
          <p:cNvGraphicFramePr>
            <a:graphicFrameLocks noGrp="1"/>
          </p:cNvGraphicFramePr>
          <p:nvPr>
            <p:extLst>
              <p:ext uri="{D42A27DB-BD31-4B8C-83A1-F6EECF244321}">
                <p14:modId xmlns:p14="http://schemas.microsoft.com/office/powerpoint/2010/main" val="1259465567"/>
              </p:ext>
            </p:extLst>
          </p:nvPr>
        </p:nvGraphicFramePr>
        <p:xfrm>
          <a:off x="776098" y="931021"/>
          <a:ext cx="10401594" cy="6050193"/>
        </p:xfrm>
        <a:graphic>
          <a:graphicData uri="http://schemas.openxmlformats.org/drawingml/2006/table">
            <a:tbl>
              <a:tblPr firstRow="1" bandRow="1">
                <a:tableStyleId>{00A15C55-8517-42AA-B614-E9B94910E393}</a:tableStyleId>
              </a:tblPr>
              <a:tblGrid>
                <a:gridCol w="3405833">
                  <a:extLst>
                    <a:ext uri="{9D8B030D-6E8A-4147-A177-3AD203B41FA5}">
                      <a16:colId xmlns:a16="http://schemas.microsoft.com/office/drawing/2014/main" val="20000"/>
                    </a:ext>
                  </a:extLst>
                </a:gridCol>
                <a:gridCol w="2853533">
                  <a:extLst>
                    <a:ext uri="{9D8B030D-6E8A-4147-A177-3AD203B41FA5}">
                      <a16:colId xmlns:a16="http://schemas.microsoft.com/office/drawing/2014/main" val="20001"/>
                    </a:ext>
                  </a:extLst>
                </a:gridCol>
                <a:gridCol w="4142228">
                  <a:extLst>
                    <a:ext uri="{9D8B030D-6E8A-4147-A177-3AD203B41FA5}">
                      <a16:colId xmlns:a16="http://schemas.microsoft.com/office/drawing/2014/main" val="20002"/>
                    </a:ext>
                  </a:extLst>
                </a:gridCol>
              </a:tblGrid>
              <a:tr h="577215">
                <a:tc>
                  <a:txBody>
                    <a:bodyPr/>
                    <a:lstStyle/>
                    <a:p>
                      <a:endParaRPr lang="it-IT" sz="1600" i="1" dirty="0">
                        <a:solidFill>
                          <a:srgbClr val="FF9900"/>
                        </a:solidFill>
                      </a:endParaRPr>
                    </a:p>
                  </a:txBody>
                  <a:tcPr marL="81517" marR="81517" marT="40771" marB="4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GB" sz="1700" b="1">
                          <a:solidFill>
                            <a:srgbClr val="FF9900"/>
                          </a:solidFill>
                          <a:latin typeface="Verdana" pitchFamily="34" charset="0"/>
                          <a:ea typeface="+mj-ea"/>
                          <a:cs typeface="+mj-cs"/>
                        </a:rPr>
                        <a:t>Severance pay Article 2120</a:t>
                      </a:r>
                    </a:p>
                  </a:txBody>
                  <a:tcPr marL="81517" marR="81517" marT="40771" marB="4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GB" sz="1700" b="1">
                          <a:solidFill>
                            <a:srgbClr val="FF9900"/>
                          </a:solidFill>
                          <a:latin typeface="Verdana" pitchFamily="34" charset="0"/>
                          <a:ea typeface="+mj-ea"/>
                          <a:cs typeface="+mj-cs"/>
                        </a:rPr>
                        <a:t>FON.TE. SEVERANCE PAY</a:t>
                      </a:r>
                    </a:p>
                  </a:txBody>
                  <a:tcPr marL="81517" marR="81517" marT="40771" marB="40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958570">
                <a:tc>
                  <a:txBody>
                    <a:bodyPr/>
                    <a:lstStyle/>
                    <a:p>
                      <a:pPr algn="ctr"/>
                      <a:r>
                        <a:rPr kumimoji="0" lang="en-GB" sz="1500" i="0">
                          <a:solidFill>
                            <a:srgbClr val="002060"/>
                          </a:solidFill>
                          <a:latin typeface="Verdana" pitchFamily="34" charset="0"/>
                          <a:ea typeface="+mn-ea"/>
                          <a:cs typeface="+mn-cs"/>
                        </a:rPr>
                        <a:t>Taxation</a:t>
                      </a:r>
                    </a:p>
                    <a:p>
                      <a:pPr algn="ctr"/>
                      <a:r>
                        <a:rPr kumimoji="0" lang="en-GB" sz="1500" i="0">
                          <a:solidFill>
                            <a:srgbClr val="002060"/>
                          </a:solidFill>
                          <a:latin typeface="Verdana" pitchFamily="34" charset="0"/>
                          <a:ea typeface="+mn-ea"/>
                          <a:cs typeface="+mn-cs"/>
                        </a:rPr>
                        <a:t>(As of 01/01/2007)</a:t>
                      </a:r>
                    </a:p>
                  </a:txBody>
                  <a:tcPr marL="81517" marR="81517" marT="40757" marB="40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23% upwards (separate taxation with possible request for reclassification by the AE). </a:t>
                      </a:r>
                    </a:p>
                  </a:txBody>
                  <a:tcPr marL="81517" marR="81517" marT="40757" marB="40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15% to 9% or 23% - withholding tax</a:t>
                      </a:r>
                    </a:p>
                  </a:txBody>
                  <a:tcPr marL="81517" marR="81517" marT="40757" marB="40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8540">
                <a:tc>
                  <a:txBody>
                    <a:bodyPr/>
                    <a:lstStyle/>
                    <a:p>
                      <a:pPr algn="ctr"/>
                      <a:r>
                        <a:rPr kumimoji="0" lang="en-GB" sz="1500" i="0">
                          <a:solidFill>
                            <a:srgbClr val="002060"/>
                          </a:solidFill>
                          <a:latin typeface="Verdana" pitchFamily="34" charset="0"/>
                          <a:ea typeface="+mn-ea"/>
                          <a:cs typeface="+mn-cs"/>
                        </a:rPr>
                        <a:t>Additional contribution by the company.</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YES, provided that the member pays the contribution at its own expense.</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38569">
                <a:tc>
                  <a:txBody>
                    <a:bodyPr/>
                    <a:lstStyle/>
                    <a:p>
                      <a:pPr algn="ctr"/>
                      <a:r>
                        <a:rPr kumimoji="0" lang="en-GB" sz="1500" i="0">
                          <a:solidFill>
                            <a:srgbClr val="002060"/>
                          </a:solidFill>
                          <a:latin typeface="Verdana" pitchFamily="34" charset="0"/>
                          <a:ea typeface="+mn-ea"/>
                          <a:cs typeface="+mn-cs"/>
                        </a:rPr>
                        <a:t>Possibility of making voluntary contributions and enjoying deductibility</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2923">
                <a:tc>
                  <a:txBody>
                    <a:bodyPr/>
                    <a:lstStyle/>
                    <a:p>
                      <a:pPr algn="ctr"/>
                      <a:r>
                        <a:rPr kumimoji="0" lang="en-GB" sz="1500" i="0">
                          <a:solidFill>
                            <a:srgbClr val="002060"/>
                          </a:solidFill>
                          <a:latin typeface="Verdana" pitchFamily="34" charset="0"/>
                          <a:ea typeface="+mn-ea"/>
                          <a:cs typeface="+mn-cs"/>
                        </a:rPr>
                        <a:t>Possibility to redeem 50% in case of CIG/S (12 months, zero hours)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85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Possibility of registering tax-dependent family members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185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Full settlement on termination of employment </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Yes</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385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dirty="0">
                          <a:solidFill>
                            <a:srgbClr val="002060"/>
                          </a:solidFill>
                          <a:latin typeface="Verdana" pitchFamily="34" charset="0"/>
                          <a:ea typeface="+mn-ea"/>
                          <a:cs typeface="+mn-cs"/>
                        </a:rPr>
                        <a:t>Automatic liquidation on termination of employment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t-IT" sz="1500" i="0" kern="1200" dirty="0">
                        <a:solidFill>
                          <a:srgbClr val="002060"/>
                        </a:solidFill>
                        <a:latin typeface="Verdana" pitchFamily="34" charset="0"/>
                        <a:ea typeface="+mn-ea"/>
                        <a:cs typeface="+mn-cs"/>
                      </a:endParaRP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Yes</a:t>
                      </a:r>
                    </a:p>
                    <a:p>
                      <a:pPr algn="l" rtl="0"/>
                      <a:endParaRPr kumimoji="0" lang="it-IT" sz="1500" i="0" kern="1200" dirty="0">
                        <a:solidFill>
                          <a:srgbClr val="002060"/>
                        </a:solidFill>
                        <a:latin typeface="Verdana" pitchFamily="34" charset="0"/>
                        <a:ea typeface="+mn-ea"/>
                        <a:cs typeface="+mn-cs"/>
                      </a:endParaRP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500" i="0">
                          <a:solidFill>
                            <a:srgbClr val="002060"/>
                          </a:solidFill>
                          <a:latin typeface="Verdana" pitchFamily="34" charset="0"/>
                          <a:ea typeface="+mn-ea"/>
                          <a:cs typeface="+mn-cs"/>
                        </a:rPr>
                        <a:t>NO</a:t>
                      </a:r>
                    </a:p>
                  </a:txBody>
                  <a:tcPr marL="81517" marR="81517" marT="40771" marB="40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60744">
                <a:tc>
                  <a:txBody>
                    <a:bodyPr/>
                    <a:lstStyle/>
                    <a:p>
                      <a:pPr algn="ctr"/>
                      <a:r>
                        <a:rPr lang="en-GB" sz="1600" b="0" dirty="0" err="1">
                          <a:solidFill>
                            <a:srgbClr val="002060"/>
                          </a:solidFill>
                          <a:latin typeface="Verdana" panose="020B0604030504040204" pitchFamily="34" charset="0"/>
                          <a:ea typeface="Verdana" panose="020B0604030504040204" pitchFamily="34" charset="0"/>
                        </a:rPr>
                        <a:t>R.I.T.A</a:t>
                      </a:r>
                      <a:r>
                        <a:rPr lang="en-GB" sz="1600" b="0" dirty="0">
                          <a:solidFill>
                            <a:srgbClr val="002060"/>
                          </a:solidFill>
                          <a:latin typeface="Verdana" panose="020B0604030504040204" pitchFamily="34" charset="0"/>
                          <a:ea typeface="Verdana" panose="020B0604030504040204" pitchFamily="34" charset="0"/>
                        </a:rPr>
                        <a:t>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a:solidFill>
                            <a:srgbClr val="002060"/>
                          </a:solidFill>
                          <a:latin typeface="Verdana" panose="020B0604030504040204" pitchFamily="34" charset="0"/>
                          <a:ea typeface="Verdana" panose="020B060403050404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dirty="0">
                          <a:solidFill>
                            <a:srgbClr val="002060"/>
                          </a:solidFill>
                          <a:latin typeface="Verdana" panose="020B0604030504040204" pitchFamily="34" charset="0"/>
                          <a:ea typeface="Verdana" panose="020B060403050404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1824079"/>
                  </a:ext>
                </a:extLst>
              </a:tr>
            </a:tbl>
          </a:graphicData>
        </a:graphic>
      </p:graphicFrame>
    </p:spTree>
    <p:extLst>
      <p:ext uri="{BB962C8B-B14F-4D97-AF65-F5344CB8AC3E}">
        <p14:creationId xmlns:p14="http://schemas.microsoft.com/office/powerpoint/2010/main" val="1376069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744200" y="4972050"/>
            <a:ext cx="1447800" cy="1885949"/>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7" y="132830"/>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37735" y="761885"/>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000" b="1">
                <a:solidFill>
                  <a:srgbClr val="FF9933"/>
                </a:solidFill>
                <a:latin typeface="Verdana" panose="020B0604030504040204" pitchFamily="34" charset="0"/>
                <a:ea typeface="Verdana" panose="020B0604030504040204" pitchFamily="34" charset="0"/>
                <a:cs typeface="Arial"/>
                <a:sym typeface="Rambla"/>
                <a:rtl val="0"/>
              </a:rPr>
              <a:t>.</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72014" y="23948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85008" y="71423"/>
            <a:ext cx="471440" cy="816067"/>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Subtitle 6">
            <a:extLst>
              <a:ext uri="{FF2B5EF4-FFF2-40B4-BE49-F238E27FC236}">
                <a16:creationId xmlns:a16="http://schemas.microsoft.com/office/drawing/2014/main" id="{4B657250-16B0-E9E4-3E15-2D4B3C3637D3}"/>
              </a:ext>
            </a:extLst>
          </p:cNvPr>
          <p:cNvSpPr txBox="1">
            <a:spLocks/>
          </p:cNvSpPr>
          <p:nvPr/>
        </p:nvSpPr>
        <p:spPr>
          <a:xfrm>
            <a:off x="789516" y="24369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GB" sz="2400" b="1" cap="all">
                <a:solidFill>
                  <a:srgbClr val="FF9900"/>
                </a:solidFill>
                <a:latin typeface="Verdana" panose="020B0604030504040204" pitchFamily="34" charset="0"/>
                <a:ea typeface="Verdana" panose="020B0604030504040204" pitchFamily="34" charset="0"/>
                <a:cs typeface="Arial"/>
              </a:rPr>
              <a:t>WARNINGS</a:t>
            </a:r>
          </a:p>
        </p:txBody>
      </p:sp>
      <p:sp>
        <p:nvSpPr>
          <p:cNvPr id="3" name="CasellaDiTesto 2">
            <a:extLst>
              <a:ext uri="{FF2B5EF4-FFF2-40B4-BE49-F238E27FC236}">
                <a16:creationId xmlns:a16="http://schemas.microsoft.com/office/drawing/2014/main" id="{3A3AB9D9-91E5-0B72-9BE4-3D348F43AE17}"/>
              </a:ext>
            </a:extLst>
          </p:cNvPr>
          <p:cNvSpPr txBox="1"/>
          <p:nvPr/>
        </p:nvSpPr>
        <p:spPr>
          <a:xfrm>
            <a:off x="346579" y="969963"/>
            <a:ext cx="11378324" cy="6584880"/>
          </a:xfrm>
          <a:prstGeom prst="rect">
            <a:avLst/>
          </a:prstGeom>
          <a:noFill/>
        </p:spPr>
        <p:txBody>
          <a:bodyPr wrap="square" rtlCol="0">
            <a:spAutoFit/>
          </a:bodyPr>
          <a:lstStyle/>
          <a:p>
            <a:pPr lvl="0" algn="just">
              <a:buClr>
                <a:srgbClr val="002060"/>
              </a:buClr>
              <a:buSzPct val="25000"/>
            </a:pP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Fon.Te. Pension Fund - Supplementary Pension Fund for employees of companies in the service sector (commerce, tourism and services) registered with the </a:t>
            </a:r>
            <a:r>
              <a:rPr lang="en-GB" sz="1900" dirty="0" err="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Covip</a:t>
            </a: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under number 123.</a:t>
            </a:r>
          </a:p>
          <a:p>
            <a:pPr lvl="0" algn="just">
              <a:buClr>
                <a:srgbClr val="002060"/>
              </a:buClr>
              <a:buSzPct val="25000"/>
            </a:pPr>
            <a:endPar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r>
              <a:rPr lang="en-US" sz="1900" dirty="0">
                <a:solidFill>
                  <a:srgbClr val="002060"/>
                </a:solidFill>
                <a:latin typeface="Verdana" panose="020B0604030504040204" pitchFamily="34" charset="0"/>
                <a:ea typeface="Verdana" panose="020B0604030504040204" pitchFamily="34" charset="0"/>
              </a:rPr>
              <a:t>Promotional message on supplementary pension funds - before joining, please read the section of the "Key investor information" and the "Sustainability information" annex of the Information Note. More information on the Fon. </a:t>
            </a:r>
            <a:r>
              <a:rPr lang="en-US" sz="1900" dirty="0" err="1">
                <a:solidFill>
                  <a:srgbClr val="002060"/>
                </a:solidFill>
                <a:latin typeface="Verdana" panose="020B0604030504040204" pitchFamily="34" charset="0"/>
                <a:ea typeface="Verdana" panose="020B0604030504040204" pitchFamily="34" charset="0"/>
              </a:rPr>
              <a:t>Te</a:t>
            </a:r>
            <a:r>
              <a:rPr lang="en-US" sz="1900" dirty="0">
                <a:solidFill>
                  <a:srgbClr val="002060"/>
                </a:solidFill>
                <a:latin typeface="Verdana" panose="020B0604030504040204" pitchFamily="34" charset="0"/>
                <a:ea typeface="Verdana" panose="020B0604030504040204" pitchFamily="34" charset="0"/>
              </a:rPr>
              <a:t>. can be found in the full Information Note and Articles of Association, which are available on the Fund's website together with further documentation.</a:t>
            </a:r>
            <a:endPar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endParaRPr lang="it-IT"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Past returns are not necessarily indicative of future ones.</a:t>
            </a:r>
          </a:p>
          <a:p>
            <a:pPr lvl="0" algn="just">
              <a:buClr>
                <a:srgbClr val="002060"/>
              </a:buClr>
              <a:buSzPct val="25000"/>
            </a:pPr>
            <a:endParaRPr lang="it-IT"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This publication has been produced for the sole purpose of providing support to the person presenting and explaining it: it does not modify, replace or interpret the official acts and documents of the </a:t>
            </a:r>
            <a:r>
              <a:rPr lang="en-GB" sz="1900" dirty="0" err="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Fon.Te</a:t>
            </a: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Fund. (available for consultation and download at </a:t>
            </a: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hlinkClick r:id="rId3"/>
                <a:rtl val="0"/>
              </a:rPr>
              <a:t>www.fondofonte.it)</a:t>
            </a:r>
            <a:r>
              <a:rPr lang="en-GB"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a:t>
            </a:r>
          </a:p>
          <a:p>
            <a:pPr lvl="0" algn="just">
              <a:buClr>
                <a:srgbClr val="002060"/>
              </a:buClr>
              <a:buSzPct val="25000"/>
            </a:pPr>
            <a:endParaRPr lang="it-IT" sz="19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algn="just" defTabSz="609585">
              <a:buClr>
                <a:srgbClr val="002060"/>
              </a:buClr>
              <a:buSzPct val="25000"/>
              <a:defRPr/>
            </a:pPr>
            <a:r>
              <a:rPr lang="en-GB" sz="19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This teaching material is the intellectual property of the Fon.Te. Fund. Any dissemination, reproduction, copying, use without the written authorisation</a:t>
            </a:r>
            <a:r>
              <a:rPr lang="en-GB" sz="20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of the owner is prohibited.</a:t>
            </a:r>
          </a:p>
          <a:p>
            <a:pPr lvl="0" algn="just">
              <a:buClr>
                <a:srgbClr val="002060"/>
              </a:buClr>
              <a:buSzPct val="25000"/>
            </a:pPr>
            <a:endParaRPr lang="it-IT"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216740">
              <a:lnSpc>
                <a:spcPct val="80000"/>
              </a:lnSpc>
              <a:spcBef>
                <a:spcPts val="533"/>
              </a:spcBef>
              <a:buClr>
                <a:schemeClr val="accent1"/>
              </a:buClr>
            </a:pPr>
            <a:endParaRPr lang="it-IT" sz="2133" b="1" dirty="0">
              <a:solidFill>
                <a:srgbClr val="006600"/>
              </a:solidFill>
              <a:latin typeface="Verdana"/>
              <a:ea typeface="Verdana"/>
              <a:cs typeface="Verdana"/>
              <a:sym typeface="Verdana"/>
              <a:rtl val="0"/>
            </a:endParaRPr>
          </a:p>
        </p:txBody>
      </p:sp>
    </p:spTree>
    <p:extLst>
      <p:ext uri="{BB962C8B-B14F-4D97-AF65-F5344CB8AC3E}">
        <p14:creationId xmlns:p14="http://schemas.microsoft.com/office/powerpoint/2010/main" val="2543209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2F6187-13D2-408D-8A7B-2B98EA48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81" y="14737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121000" y="918507"/>
            <a:ext cx="1121457" cy="110926"/>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 name="CasellaDiTesto 1"/>
          <p:cNvSpPr txBox="1"/>
          <p:nvPr/>
        </p:nvSpPr>
        <p:spPr>
          <a:xfrm>
            <a:off x="1150913" y="1120182"/>
            <a:ext cx="8830453" cy="5839227"/>
          </a:xfrm>
          <a:prstGeom prst="rect">
            <a:avLst/>
          </a:prstGeom>
          <a:noFill/>
        </p:spPr>
        <p:txBody>
          <a:bodyPr wrap="square" rtlCol="0">
            <a:spAutoFit/>
          </a:bodyPr>
          <a:lstStyle/>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Fondo Pensione </a:t>
            </a:r>
            <a:r>
              <a:rPr lang="it-IT" sz="1867" b="1" dirty="0" err="1">
                <a:solidFill>
                  <a:srgbClr val="002060"/>
                </a:solidFill>
                <a:latin typeface="Verdana"/>
                <a:ea typeface="Verdana" panose="020B0604030504040204" pitchFamily="34" charset="0"/>
                <a:cs typeface="Verdana"/>
                <a:sym typeface="Verdana"/>
                <a:rtl val="0"/>
              </a:rPr>
              <a:t>Fon.Te</a:t>
            </a:r>
            <a:r>
              <a:rPr lang="it-IT" sz="1867" b="1" dirty="0">
                <a:solidFill>
                  <a:srgbClr val="002060"/>
                </a:solidFill>
                <a:latin typeface="Verdana"/>
                <a:ea typeface="Verdana" panose="020B0604030504040204" pitchFamily="34" charset="0"/>
                <a:cs typeface="Verdana"/>
                <a:sym typeface="Verdana"/>
                <a:rtl val="0"/>
              </a:rPr>
              <a:t>.</a:t>
            </a: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Sede: </a:t>
            </a:r>
            <a:r>
              <a:rPr lang="it-IT" sz="1867" dirty="0">
                <a:solidFill>
                  <a:srgbClr val="002060"/>
                </a:solidFill>
                <a:latin typeface="Verdana"/>
                <a:ea typeface="Verdana" panose="020B0604030504040204" pitchFamily="34" charset="0"/>
                <a:cs typeface="Verdana"/>
                <a:sym typeface="Verdana"/>
                <a:rtl val="0"/>
              </a:rPr>
              <a:t>Via Marco e Marcelliano, 45 – 00147 Roma </a:t>
            </a:r>
          </a:p>
          <a:p>
            <a:pPr>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Contact Center:</a:t>
            </a:r>
            <a:r>
              <a:rPr lang="it-IT" sz="1867" dirty="0">
                <a:solidFill>
                  <a:srgbClr val="002060"/>
                </a:solidFill>
                <a:latin typeface="Verdana"/>
                <a:ea typeface="Verdana" panose="020B0604030504040204" pitchFamily="34" charset="0"/>
                <a:cs typeface="Verdana"/>
                <a:sym typeface="Verdana"/>
                <a:rtl val="0"/>
              </a:rPr>
              <a:t> 06 83393207 (</a:t>
            </a:r>
            <a:r>
              <a:rPr lang="it-IT" sz="1867" dirty="0" err="1">
                <a:solidFill>
                  <a:srgbClr val="002060"/>
                </a:solidFill>
                <a:latin typeface="Verdana"/>
                <a:ea typeface="Verdana" panose="020B0604030504040204" pitchFamily="34" charset="0"/>
                <a:cs typeface="Verdana"/>
                <a:sym typeface="Verdana"/>
                <a:rtl val="0"/>
              </a:rPr>
              <a:t>lun-giov</a:t>
            </a:r>
            <a:r>
              <a:rPr lang="it-IT" sz="1867" dirty="0">
                <a:solidFill>
                  <a:srgbClr val="002060"/>
                </a:solidFill>
                <a:latin typeface="Verdana"/>
                <a:ea typeface="Verdana" panose="020B0604030504040204" pitchFamily="34" charset="0"/>
                <a:cs typeface="Verdana"/>
                <a:sym typeface="Verdana"/>
                <a:rtl val="0"/>
              </a:rPr>
              <a:t> 09.15-13.15/14.00-17.30               </a:t>
            </a:r>
          </a:p>
          <a:p>
            <a:pPr>
              <a:buClr>
                <a:srgbClr val="002060"/>
              </a:buClr>
              <a:buSzPct val="25000"/>
            </a:pPr>
            <a:r>
              <a:rPr lang="it-IT" sz="1867" dirty="0">
                <a:solidFill>
                  <a:srgbClr val="002060"/>
                </a:solidFill>
                <a:latin typeface="Verdana"/>
                <a:ea typeface="Verdana" panose="020B0604030504040204" pitchFamily="34" charset="0"/>
                <a:cs typeface="Verdana"/>
                <a:sym typeface="Verdana"/>
                <a:rtl val="0"/>
              </a:rPr>
              <a:t>                                               </a:t>
            </a:r>
            <a:r>
              <a:rPr lang="it-IT" sz="1867" dirty="0" err="1">
                <a:solidFill>
                  <a:srgbClr val="002060"/>
                </a:solidFill>
                <a:latin typeface="Verdana"/>
                <a:ea typeface="Verdana" panose="020B0604030504040204" pitchFamily="34" charset="0"/>
                <a:cs typeface="Verdana"/>
                <a:sym typeface="Verdana"/>
                <a:rtl val="0"/>
              </a:rPr>
              <a:t>ven</a:t>
            </a:r>
            <a:r>
              <a:rPr lang="it-IT" sz="1867" dirty="0">
                <a:solidFill>
                  <a:srgbClr val="002060"/>
                </a:solidFill>
                <a:latin typeface="Verdana"/>
                <a:ea typeface="Verdana" panose="020B0604030504040204" pitchFamily="34" charset="0"/>
                <a:cs typeface="Verdana"/>
                <a:sym typeface="Verdana"/>
                <a:rtl val="0"/>
              </a:rPr>
              <a:t> 09.15-13.15/14.00-15.00)</a:t>
            </a: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Email: </a:t>
            </a:r>
            <a:r>
              <a:rPr lang="it-IT" sz="1867" dirty="0">
                <a:solidFill>
                  <a:srgbClr val="002060"/>
                </a:solidFill>
                <a:latin typeface="Verdana"/>
                <a:ea typeface="Verdana" panose="020B0604030504040204" pitchFamily="34" charset="0"/>
                <a:cs typeface="Verdana"/>
                <a:sym typeface="Verdana"/>
                <a:hlinkClick r:id="rId3"/>
                <a:rtl val="0"/>
              </a:rPr>
              <a:t>protocollo@fondofonte.it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tl val="0"/>
              </a:rPr>
              <a:t>PEC: </a:t>
            </a:r>
            <a:r>
              <a:rPr lang="it-IT" sz="1867" dirty="0">
                <a:solidFill>
                  <a:srgbClr val="002060"/>
                </a:solidFill>
                <a:latin typeface="Verdana"/>
                <a:ea typeface="Verdana" panose="020B0604030504040204" pitchFamily="34" charset="0"/>
                <a:cs typeface="Verdana"/>
                <a:sym typeface="Verdana"/>
                <a:hlinkClick r:id="rId4"/>
                <a:rtl val="0"/>
              </a:rPr>
              <a:t>protocollofonte@legalmail.it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Sito internet: </a:t>
            </a:r>
            <a:r>
              <a:rPr lang="it-IT" sz="1867" dirty="0">
                <a:solidFill>
                  <a:srgbClr val="002060"/>
                </a:solidFill>
                <a:latin typeface="Verdana"/>
                <a:ea typeface="Verdana" panose="020B0604030504040204" pitchFamily="34" charset="0"/>
                <a:cs typeface="Verdana"/>
                <a:sym typeface="Verdana"/>
                <a:hlinkClick r:id="rId5"/>
                <a:rtl val="0"/>
              </a:rPr>
              <a:t>www.fondofonte.it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Pr>
              <a:t>Follow </a:t>
            </a:r>
            <a:r>
              <a:rPr lang="it-IT" sz="1867" b="1" dirty="0" err="1">
                <a:solidFill>
                  <a:srgbClr val="002060"/>
                </a:solidFill>
                <a:latin typeface="Verdana"/>
                <a:ea typeface="Verdana" panose="020B0604030504040204" pitchFamily="34" charset="0"/>
                <a:cs typeface="Verdana"/>
                <a:sym typeface="Verdana"/>
              </a:rPr>
              <a:t>us</a:t>
            </a:r>
            <a:r>
              <a:rPr lang="it-IT" sz="1867" b="1" dirty="0">
                <a:solidFill>
                  <a:srgbClr val="002060"/>
                </a:solidFill>
                <a:latin typeface="Verdana"/>
                <a:ea typeface="Verdana" panose="020B0604030504040204" pitchFamily="34" charset="0"/>
                <a:cs typeface="Verdana"/>
                <a:sym typeface="Verdana"/>
              </a:rPr>
              <a:t>:</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@Fon.Te.2020</a:t>
            </a: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r>
              <a:rPr lang="it-IT" sz="1800" i="0" dirty="0">
                <a:solidFill>
                  <a:srgbClr val="002060"/>
                </a:solidFill>
                <a:effectLst/>
                <a:latin typeface="Verdana" panose="020B0604030504040204" pitchFamily="34" charset="0"/>
                <a:ea typeface="Verdana" panose="020B0604030504040204" pitchFamily="34" charset="0"/>
              </a:rPr>
              <a:t>@</a:t>
            </a:r>
            <a:r>
              <a:rPr lang="it-IT" sz="1800" i="0">
                <a:solidFill>
                  <a:srgbClr val="002060"/>
                </a:solidFill>
                <a:effectLst/>
                <a:latin typeface="Verdana" panose="020B0604030504040204" pitchFamily="34" charset="0"/>
                <a:ea typeface="Verdana" panose="020B0604030504040204" pitchFamily="34" charset="0"/>
              </a:rPr>
              <a:t>fo    @fondopensionefon</a:t>
            </a:r>
            <a:r>
              <a:rPr lang="it-IT" sz="1800" i="0" dirty="0">
                <a:solidFill>
                  <a:srgbClr val="002060"/>
                </a:solidFill>
                <a:effectLst/>
                <a:latin typeface="Verdana" panose="020B0604030504040204" pitchFamily="34" charset="0"/>
                <a:ea typeface="Verdana" panose="020B0604030504040204" pitchFamily="34" charset="0"/>
              </a:rPr>
              <a:t>.te.4389</a:t>
            </a: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i="0" dirty="0">
                <a:solidFill>
                  <a:srgbClr val="002060"/>
                </a:solidFill>
                <a:effectLst/>
                <a:latin typeface="Verdana"/>
                <a:ea typeface="Verdana" panose="020B0604030504040204" pitchFamily="34" charset="0"/>
                <a:sym typeface="Verdana"/>
              </a:rPr>
              <a:t>        </a:t>
            </a:r>
            <a:endParaRPr lang="it-IT" sz="1870"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@Fondo_Fonte</a:t>
            </a:r>
          </a:p>
          <a:p>
            <a:pPr>
              <a:buClr>
                <a:srgbClr val="002060"/>
              </a:buClr>
              <a:buSzPct val="25000"/>
            </a:pPr>
            <a:r>
              <a:rPr lang="it-IT" sz="1867" dirty="0">
                <a:solidFill>
                  <a:srgbClr val="002060"/>
                </a:solidFill>
                <a:latin typeface="Verdana"/>
                <a:ea typeface="Verdana" panose="020B0604030504040204" pitchFamily="34" charset="0"/>
                <a:cs typeface="Verdana"/>
                <a:sym typeface="Verdana"/>
              </a:rPr>
              <a:t>          Fondo Pensione </a:t>
            </a:r>
            <a:r>
              <a:rPr lang="it-IT" sz="1867" dirty="0" err="1">
                <a:solidFill>
                  <a:srgbClr val="002060"/>
                </a:solidFill>
                <a:latin typeface="Verdana"/>
                <a:ea typeface="Verdana" panose="020B0604030504040204" pitchFamily="34" charset="0"/>
                <a:cs typeface="Verdana"/>
                <a:sym typeface="Verdana"/>
              </a:rPr>
              <a:t>Fon.Te</a:t>
            </a:r>
            <a:r>
              <a:rPr lang="it-IT" sz="1867" dirty="0">
                <a:solidFill>
                  <a:srgbClr val="002060"/>
                </a:solidFill>
                <a:latin typeface="Verdana"/>
                <a:ea typeface="Verdana" panose="020B0604030504040204" pitchFamily="34" charset="0"/>
                <a:cs typeface="Verdana"/>
                <a:sym typeface="Verdana"/>
              </a:rPr>
              <a:t>.</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216509" y="59637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02318" y="8655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244" name="Group 34">
            <a:extLst>
              <a:ext uri="{FF2B5EF4-FFF2-40B4-BE49-F238E27FC236}">
                <a16:creationId xmlns:a16="http://schemas.microsoft.com/office/drawing/2014/main" id="{D5F3B5FA-57FF-4972-81C7-7DEA7F9DF78B}"/>
              </a:ext>
            </a:extLst>
          </p:cNvPr>
          <p:cNvGrpSpPr/>
          <p:nvPr/>
        </p:nvGrpSpPr>
        <p:grpSpPr>
          <a:xfrm>
            <a:off x="6096000" y="4568269"/>
            <a:ext cx="769257" cy="1423177"/>
            <a:chOff x="6415166" y="4041557"/>
            <a:chExt cx="247673" cy="627897"/>
          </a:xfrm>
          <a:solidFill>
            <a:schemeClr val="bg1"/>
          </a:solidFill>
        </p:grpSpPr>
        <p:sp>
          <p:nvSpPr>
            <p:cNvPr id="247" name="AutoShape 1">
              <a:extLst>
                <a:ext uri="{FF2B5EF4-FFF2-40B4-BE49-F238E27FC236}">
                  <a16:creationId xmlns:a16="http://schemas.microsoft.com/office/drawing/2014/main" id="{203BAA38-6730-418D-A0C9-9BF8FD40D895}"/>
                </a:ext>
              </a:extLst>
            </p:cNvPr>
            <p:cNvSpPr>
              <a:spLocks/>
            </p:cNvSpPr>
            <p:nvPr/>
          </p:nvSpPr>
          <p:spPr bwMode="auto">
            <a:xfrm>
              <a:off x="6415166" y="4468163"/>
              <a:ext cx="247673" cy="201291"/>
            </a:xfrm>
            <a:custGeom>
              <a:avLst/>
              <a:gdLst/>
              <a:ahLst/>
              <a:cxnLst/>
              <a:rect l="0" t="0" r="r" b="b"/>
              <a:pathLst>
                <a:path w="21600" h="21600">
                  <a:moveTo>
                    <a:pt x="21600" y="2556"/>
                  </a:moveTo>
                  <a:cubicBezTo>
                    <a:pt x="20805" y="2990"/>
                    <a:pt x="19951" y="3284"/>
                    <a:pt x="19055" y="3415"/>
                  </a:cubicBezTo>
                  <a:cubicBezTo>
                    <a:pt x="19970" y="2740"/>
                    <a:pt x="20673" y="1672"/>
                    <a:pt x="21003" y="399"/>
                  </a:cubicBezTo>
                  <a:cubicBezTo>
                    <a:pt x="20147" y="1023"/>
                    <a:pt x="19199" y="1477"/>
                    <a:pt x="18189" y="1721"/>
                  </a:cubicBezTo>
                  <a:cubicBezTo>
                    <a:pt x="17381" y="662"/>
                    <a:pt x="16229" y="0"/>
                    <a:pt x="14954" y="0"/>
                  </a:cubicBezTo>
                  <a:cubicBezTo>
                    <a:pt x="12507" y="0"/>
                    <a:pt x="10523" y="2441"/>
                    <a:pt x="10523" y="5453"/>
                  </a:cubicBezTo>
                  <a:cubicBezTo>
                    <a:pt x="10523" y="5880"/>
                    <a:pt x="10562" y="6296"/>
                    <a:pt x="10638" y="6695"/>
                  </a:cubicBezTo>
                  <a:cubicBezTo>
                    <a:pt x="6955" y="6468"/>
                    <a:pt x="3690" y="4297"/>
                    <a:pt x="1504" y="998"/>
                  </a:cubicBezTo>
                  <a:cubicBezTo>
                    <a:pt x="1122" y="1803"/>
                    <a:pt x="904" y="2739"/>
                    <a:pt x="904" y="3739"/>
                  </a:cubicBezTo>
                  <a:cubicBezTo>
                    <a:pt x="904" y="5631"/>
                    <a:pt x="1686" y="7300"/>
                    <a:pt x="2876" y="8278"/>
                  </a:cubicBezTo>
                  <a:cubicBezTo>
                    <a:pt x="2149" y="8250"/>
                    <a:pt x="1466" y="8004"/>
                    <a:pt x="868" y="7596"/>
                  </a:cubicBezTo>
                  <a:cubicBezTo>
                    <a:pt x="867" y="7619"/>
                    <a:pt x="867" y="7642"/>
                    <a:pt x="867" y="7665"/>
                  </a:cubicBezTo>
                  <a:cubicBezTo>
                    <a:pt x="867" y="10307"/>
                    <a:pt x="2395" y="12510"/>
                    <a:pt x="4423" y="13011"/>
                  </a:cubicBezTo>
                  <a:cubicBezTo>
                    <a:pt x="4051" y="13136"/>
                    <a:pt x="3659" y="13203"/>
                    <a:pt x="3255" y="13203"/>
                  </a:cubicBezTo>
                  <a:cubicBezTo>
                    <a:pt x="2969" y="13203"/>
                    <a:pt x="2692" y="13169"/>
                    <a:pt x="2421" y="13105"/>
                  </a:cubicBezTo>
                  <a:cubicBezTo>
                    <a:pt x="2985" y="15271"/>
                    <a:pt x="4622" y="16848"/>
                    <a:pt x="6561" y="16892"/>
                  </a:cubicBezTo>
                  <a:cubicBezTo>
                    <a:pt x="5044" y="18355"/>
                    <a:pt x="3134" y="19226"/>
                    <a:pt x="1057" y="19226"/>
                  </a:cubicBezTo>
                  <a:cubicBezTo>
                    <a:pt x="699" y="19226"/>
                    <a:pt x="347" y="19201"/>
                    <a:pt x="0" y="19149"/>
                  </a:cubicBezTo>
                  <a:cubicBezTo>
                    <a:pt x="1961" y="20698"/>
                    <a:pt x="4291" y="21600"/>
                    <a:pt x="6793" y="21600"/>
                  </a:cubicBezTo>
                  <a:cubicBezTo>
                    <a:pt x="14944" y="21600"/>
                    <a:pt x="19401" y="13291"/>
                    <a:pt x="19401" y="6085"/>
                  </a:cubicBezTo>
                  <a:cubicBezTo>
                    <a:pt x="19401" y="5848"/>
                    <a:pt x="19397" y="5613"/>
                    <a:pt x="19389" y="5380"/>
                  </a:cubicBezTo>
                  <a:cubicBezTo>
                    <a:pt x="20255" y="4610"/>
                    <a:pt x="21006" y="3650"/>
                    <a:pt x="21600" y="2556"/>
                  </a:cubicBezTo>
                  <a:cubicBezTo>
                    <a:pt x="21600" y="2556"/>
                    <a:pt x="21600" y="2556"/>
                    <a:pt x="21600" y="2556"/>
                  </a:cubicBezTo>
                  <a:close/>
                  <a:moveTo>
                    <a:pt x="21600" y="2556"/>
                  </a:moveTo>
                </a:path>
              </a:pathLst>
            </a:custGeom>
            <a:solidFill>
              <a:srgbClr val="1F497D"/>
            </a:solidFill>
            <a:ln>
              <a:noFill/>
            </a:ln>
          </p:spPr>
          <p:txBody>
            <a:bodyPr lIns="0" tIns="0" rIns="0" bIns="0"/>
            <a:lstStyle/>
            <a:p>
              <a:endParaRPr lang="en-US" sz="2400"/>
            </a:p>
          </p:txBody>
        </p:sp>
        <p:sp>
          <p:nvSpPr>
            <p:cNvPr id="252" name="AutoShape 21">
              <a:extLst>
                <a:ext uri="{FF2B5EF4-FFF2-40B4-BE49-F238E27FC236}">
                  <a16:creationId xmlns:a16="http://schemas.microsoft.com/office/drawing/2014/main" id="{5DA33F66-CAC8-4C4D-8E7C-7E0285C91A01}"/>
                </a:ext>
              </a:extLst>
            </p:cNvPr>
            <p:cNvSpPr>
              <a:spLocks/>
            </p:cNvSpPr>
            <p:nvPr/>
          </p:nvSpPr>
          <p:spPr bwMode="auto">
            <a:xfrm>
              <a:off x="6429367" y="4041557"/>
              <a:ext cx="182120" cy="182126"/>
            </a:xfrm>
            <a:custGeom>
              <a:avLst/>
              <a:gdLst/>
              <a:ahLst/>
              <a:cxnLst/>
              <a:rect l="0" t="0" r="r" b="b"/>
              <a:pathLst>
                <a:path w="21600" h="21600">
                  <a:moveTo>
                    <a:pt x="18362" y="2163"/>
                  </a:moveTo>
                  <a:lnTo>
                    <a:pt x="18362" y="5400"/>
                  </a:lnTo>
                  <a:lnTo>
                    <a:pt x="16200" y="5400"/>
                  </a:lnTo>
                  <a:cubicBezTo>
                    <a:pt x="15551" y="5400"/>
                    <a:pt x="15119" y="5832"/>
                    <a:pt x="15119" y="6482"/>
                  </a:cubicBezTo>
                  <a:lnTo>
                    <a:pt x="15119" y="8638"/>
                  </a:lnTo>
                  <a:lnTo>
                    <a:pt x="18362" y="8638"/>
                  </a:lnTo>
                  <a:lnTo>
                    <a:pt x="18362" y="11881"/>
                  </a:lnTo>
                  <a:lnTo>
                    <a:pt x="15119" y="11881"/>
                  </a:lnTo>
                  <a:lnTo>
                    <a:pt x="15119" y="19438"/>
                  </a:lnTo>
                  <a:lnTo>
                    <a:pt x="11881" y="19438"/>
                  </a:lnTo>
                  <a:lnTo>
                    <a:pt x="11881" y="11881"/>
                  </a:lnTo>
                  <a:lnTo>
                    <a:pt x="9719" y="11881"/>
                  </a:lnTo>
                  <a:lnTo>
                    <a:pt x="9719" y="8638"/>
                  </a:lnTo>
                  <a:lnTo>
                    <a:pt x="11881" y="8638"/>
                  </a:lnTo>
                  <a:lnTo>
                    <a:pt x="11881" y="5938"/>
                  </a:lnTo>
                  <a:cubicBezTo>
                    <a:pt x="11881" y="3888"/>
                    <a:pt x="13606" y="2163"/>
                    <a:pt x="15662" y="2163"/>
                  </a:cubicBezTo>
                  <a:cubicBezTo>
                    <a:pt x="15662" y="2163"/>
                    <a:pt x="18362" y="2163"/>
                    <a:pt x="18362" y="2163"/>
                  </a:cubicBezTo>
                  <a:close/>
                  <a:moveTo>
                    <a:pt x="19438" y="0"/>
                  </a:moveTo>
                  <a:lnTo>
                    <a:pt x="2163" y="0"/>
                  </a:lnTo>
                  <a:cubicBezTo>
                    <a:pt x="971" y="0"/>
                    <a:pt x="0" y="971"/>
                    <a:pt x="0" y="2163"/>
                  </a:cubicBezTo>
                  <a:lnTo>
                    <a:pt x="0" y="19438"/>
                  </a:lnTo>
                  <a:cubicBezTo>
                    <a:pt x="0" y="20630"/>
                    <a:pt x="971" y="21600"/>
                    <a:pt x="2163" y="21600"/>
                  </a:cubicBezTo>
                  <a:lnTo>
                    <a:pt x="19438" y="21600"/>
                  </a:lnTo>
                  <a:cubicBezTo>
                    <a:pt x="20630" y="21600"/>
                    <a:pt x="21600" y="20630"/>
                    <a:pt x="21600" y="19438"/>
                  </a:cubicBezTo>
                  <a:lnTo>
                    <a:pt x="21600" y="2163"/>
                  </a:lnTo>
                  <a:cubicBezTo>
                    <a:pt x="21600" y="971"/>
                    <a:pt x="20630" y="0"/>
                    <a:pt x="19438" y="0"/>
                  </a:cubicBezTo>
                  <a:cubicBezTo>
                    <a:pt x="19438" y="0"/>
                    <a:pt x="19438" y="0"/>
                    <a:pt x="19438" y="0"/>
                  </a:cubicBezTo>
                  <a:close/>
                  <a:moveTo>
                    <a:pt x="19438" y="0"/>
                  </a:moveTo>
                </a:path>
              </a:pathLst>
            </a:custGeom>
            <a:solidFill>
              <a:srgbClr val="1F497D"/>
            </a:solidFill>
            <a:ln>
              <a:noFill/>
            </a:ln>
          </p:spPr>
          <p:txBody>
            <a:bodyPr lIns="0" tIns="0" rIns="0" bIns="0"/>
            <a:lstStyle/>
            <a:p>
              <a:endParaRPr lang="en-US" sz="2400"/>
            </a:p>
          </p:txBody>
        </p:sp>
      </p:grpSp>
      <p:pic>
        <p:nvPicPr>
          <p:cNvPr id="5" name="Immagine 4">
            <a:extLst>
              <a:ext uri="{FF2B5EF4-FFF2-40B4-BE49-F238E27FC236}">
                <a16:creationId xmlns:a16="http://schemas.microsoft.com/office/drawing/2014/main" id="{50D5C106-690A-40FC-8710-6D3E21AFEBA4}"/>
              </a:ext>
            </a:extLst>
          </p:cNvPr>
          <p:cNvPicPr>
            <a:picLocks noChangeAspect="1"/>
          </p:cNvPicPr>
          <p:nvPr/>
        </p:nvPicPr>
        <p:blipFill>
          <a:blip r:embed="rId6"/>
          <a:stretch>
            <a:fillRect/>
          </a:stretch>
        </p:blipFill>
        <p:spPr>
          <a:xfrm>
            <a:off x="1285766" y="5552823"/>
            <a:ext cx="604300" cy="604859"/>
          </a:xfrm>
          <a:prstGeom prst="rect">
            <a:avLst/>
          </a:prstGeom>
        </p:spPr>
      </p:pic>
      <p:pic>
        <p:nvPicPr>
          <p:cNvPr id="6" name="Immagine 5">
            <a:extLst>
              <a:ext uri="{FF2B5EF4-FFF2-40B4-BE49-F238E27FC236}">
                <a16:creationId xmlns:a16="http://schemas.microsoft.com/office/drawing/2014/main" id="{1DBA8596-B6F0-899B-A143-5BC30442173E}"/>
              </a:ext>
            </a:extLst>
          </p:cNvPr>
          <p:cNvPicPr>
            <a:picLocks noChangeAspect="1"/>
          </p:cNvPicPr>
          <p:nvPr/>
        </p:nvPicPr>
        <p:blipFill>
          <a:blip r:embed="rId7"/>
          <a:stretch>
            <a:fillRect/>
          </a:stretch>
        </p:blipFill>
        <p:spPr>
          <a:xfrm>
            <a:off x="10107494" y="4492547"/>
            <a:ext cx="2017951" cy="2365453"/>
          </a:xfrm>
          <a:prstGeom prst="rect">
            <a:avLst/>
          </a:prstGeom>
        </p:spPr>
      </p:pic>
      <p:pic>
        <p:nvPicPr>
          <p:cNvPr id="7" name="Immagine 6" descr="Immagine che contiene logo, simbolo, Elementi grafici, rosso&#10;&#10;Descrizione generata automaticamente">
            <a:extLst>
              <a:ext uri="{FF2B5EF4-FFF2-40B4-BE49-F238E27FC236}">
                <a16:creationId xmlns:a16="http://schemas.microsoft.com/office/drawing/2014/main" id="{10191E5A-B4B5-D071-C4CD-20C2D1946B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937" y="4445363"/>
            <a:ext cx="910593" cy="910593"/>
          </a:xfrm>
          <a:prstGeom prst="rect">
            <a:avLst/>
          </a:prstGeom>
        </p:spPr>
      </p:pic>
    </p:spTree>
    <p:extLst>
      <p:ext uri="{BB962C8B-B14F-4D97-AF65-F5344CB8AC3E}">
        <p14:creationId xmlns:p14="http://schemas.microsoft.com/office/powerpoint/2010/main" val="528775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2F6187-13D2-408D-8A7B-2B98EA486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81" y="14737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121000" y="918507"/>
            <a:ext cx="1121457" cy="110926"/>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266598" y="55799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02318" y="8655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6" name="Immagine 5">
            <a:extLst>
              <a:ext uri="{FF2B5EF4-FFF2-40B4-BE49-F238E27FC236}">
                <a16:creationId xmlns:a16="http://schemas.microsoft.com/office/drawing/2014/main" id="{1DBA8596-B6F0-899B-A143-5BC30442173E}"/>
              </a:ext>
            </a:extLst>
          </p:cNvPr>
          <p:cNvPicPr>
            <a:picLocks noChangeAspect="1"/>
          </p:cNvPicPr>
          <p:nvPr/>
        </p:nvPicPr>
        <p:blipFill>
          <a:blip r:embed="rId4"/>
          <a:stretch>
            <a:fillRect/>
          </a:stretch>
        </p:blipFill>
        <p:spPr>
          <a:xfrm>
            <a:off x="10107494" y="4492547"/>
            <a:ext cx="2017951" cy="2365453"/>
          </a:xfrm>
          <a:prstGeom prst="rect">
            <a:avLst/>
          </a:prstGeom>
        </p:spPr>
      </p:pic>
      <p:pic>
        <p:nvPicPr>
          <p:cNvPr id="1026" name="Picture 2">
            <a:extLst>
              <a:ext uri="{FF2B5EF4-FFF2-40B4-BE49-F238E27FC236}">
                <a16:creationId xmlns:a16="http://schemas.microsoft.com/office/drawing/2014/main" id="{8D1E0E8B-5856-604A-82E1-76BCDB766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714" y="2286000"/>
            <a:ext cx="8654143" cy="290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3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384793" y="535736"/>
            <a:ext cx="4854967" cy="707159"/>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dirty="0">
                <a:solidFill>
                  <a:srgbClr val="F79646"/>
                </a:solidFill>
                <a:latin typeface="Verdana" panose="020B0604030504040204" pitchFamily="34" charset="0"/>
                <a:ea typeface="Verdana" panose="020B0604030504040204" pitchFamily="34" charset="0"/>
                <a:cs typeface="Arial"/>
                <a:sym typeface="Verdana"/>
              </a:rPr>
              <a:t>THE ORGANISATION</a:t>
            </a:r>
          </a:p>
          <a:p>
            <a:pPr algn="l" defTabSz="1219170">
              <a:lnSpc>
                <a:spcPct val="100000"/>
              </a:lnSpc>
              <a:spcBef>
                <a:spcPts val="0"/>
              </a:spcBef>
            </a:pPr>
            <a:endParaRPr lang="en-US" sz="2800" b="1" dirty="0">
              <a:solidFill>
                <a:srgbClr val="F79646"/>
              </a:solidFill>
              <a:latin typeface="Verdana" panose="020B0604030504040204" pitchFamily="34" charset="0"/>
              <a:ea typeface="Verdana" panose="020B0604030504040204" pitchFamily="34" charset="0"/>
              <a:cs typeface="Arial"/>
            </a:endParaRPr>
          </a:p>
          <a:p>
            <a:pPr algn="l" defTabSz="1219170">
              <a:lnSpc>
                <a:spcPct val="100000"/>
              </a:lnSpc>
              <a:spcBef>
                <a:spcPts val="0"/>
              </a:spcBef>
            </a:pPr>
            <a:endParaRPr lang="en-US" sz="2800" b="1" dirty="0">
              <a:solidFill>
                <a:srgbClr val="F79646"/>
              </a:solidFill>
              <a:latin typeface="Verdana" panose="020B0604030504040204" pitchFamily="34" charset="0"/>
              <a:ea typeface="Verdana" panose="020B0604030504040204" pitchFamily="34" charset="0"/>
              <a:cs typeface="Arial"/>
            </a:endParaRP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3" y="724754"/>
            <a:ext cx="731155" cy="180227"/>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6600"/>
              </a:solidFill>
              <a:effectLst/>
              <a:uLnTx/>
              <a:uFillTx/>
            </a:endParaRPr>
          </a:p>
        </p:txBody>
      </p:sp>
      <p:sp>
        <p:nvSpPr>
          <p:cNvPr id="3" name="CasellaDiTesto 2">
            <a:extLst>
              <a:ext uri="{FF2B5EF4-FFF2-40B4-BE49-F238E27FC236}">
                <a16:creationId xmlns:a16="http://schemas.microsoft.com/office/drawing/2014/main" id="{68024D65-B3FF-B355-41D9-A5087D0D17D7}"/>
              </a:ext>
            </a:extLst>
          </p:cNvPr>
          <p:cNvSpPr txBox="1"/>
          <p:nvPr/>
        </p:nvSpPr>
        <p:spPr>
          <a:xfrm>
            <a:off x="1249680" y="2072640"/>
            <a:ext cx="4754880" cy="426720"/>
          </a:xfrm>
          <a:prstGeom prst="rect">
            <a:avLst/>
          </a:prstGeom>
          <a:noFill/>
        </p:spPr>
        <p:txBody>
          <a:bodyPr wrap="square" rtlCol="0">
            <a:spAutoFit/>
          </a:bodyPr>
          <a:lstStyle/>
          <a:p>
            <a:endParaRPr lang="it-IT" dirty="0"/>
          </a:p>
        </p:txBody>
      </p:sp>
      <p:sp>
        <p:nvSpPr>
          <p:cNvPr id="9" name="Shape 180">
            <a:extLst>
              <a:ext uri="{FF2B5EF4-FFF2-40B4-BE49-F238E27FC236}">
                <a16:creationId xmlns:a16="http://schemas.microsoft.com/office/drawing/2014/main" id="{4450C404-8EA4-9F1D-BBD3-69D362833F4B}"/>
              </a:ext>
            </a:extLst>
          </p:cNvPr>
          <p:cNvSpPr txBox="1"/>
          <p:nvPr/>
        </p:nvSpPr>
        <p:spPr>
          <a:xfrm>
            <a:off x="575626" y="1286936"/>
            <a:ext cx="9157654" cy="1000125"/>
          </a:xfrm>
          <a:prstGeom prst="rect">
            <a:avLst/>
          </a:prstGeom>
          <a:noFill/>
          <a:ln>
            <a:noFill/>
          </a:ln>
        </p:spPr>
        <p:txBody>
          <a:bodyPr lIns="91425" tIns="45700" rIns="91425" bIns="45700" anchor="t" anchorCtr="0">
            <a:noAutofit/>
          </a:bodyPr>
          <a:lstStyle/>
          <a:p>
            <a:pPr marL="109725" indent="-8128" algn="ctr">
              <a:buClr>
                <a:schemeClr val="accent1"/>
              </a:buClr>
              <a:buSzPct val="25000"/>
            </a:pPr>
            <a:r>
              <a:rPr lang="en-GB" sz="2400" b="1" dirty="0">
                <a:solidFill>
                  <a:srgbClr val="003366"/>
                </a:solidFill>
                <a:latin typeface="Verdana"/>
                <a:ea typeface="Verdana"/>
                <a:cs typeface="Verdana"/>
                <a:sym typeface="Verdana"/>
                <a:rtl val="0"/>
              </a:rPr>
              <a:t>NON-PROFIT ASSOCIATION with equal representation (companies and workers)</a:t>
            </a: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109725" indent="-8128" algn="ctr">
              <a:buClr>
                <a:schemeClr val="accent1"/>
              </a:buClr>
              <a:buSzPct val="25000"/>
            </a:pPr>
            <a:endParaRPr lang="it-IT" sz="2400" b="1" dirty="0">
              <a:solidFill>
                <a:srgbClr val="003366"/>
              </a:solidFill>
              <a:latin typeface="Verdana"/>
              <a:ea typeface="Verdana"/>
              <a:cs typeface="Verdana"/>
              <a:sym typeface="Verdana"/>
              <a:rtl val="0"/>
            </a:endParaRPr>
          </a:p>
          <a:p>
            <a:pPr marL="365751" indent="-162555">
              <a:spcBef>
                <a:spcPts val="400"/>
              </a:spcBef>
              <a:buClr>
                <a:schemeClr val="accent1"/>
              </a:buClr>
            </a:pPr>
            <a:endParaRPr sz="2500" dirty="0">
              <a:solidFill>
                <a:schemeClr val="dk1"/>
              </a:solidFill>
              <a:latin typeface="Rambla"/>
              <a:ea typeface="Rambla"/>
              <a:cs typeface="Rambla"/>
              <a:sym typeface="Rambla"/>
              <a:rtl val="0"/>
            </a:endParaRPr>
          </a:p>
        </p:txBody>
      </p:sp>
      <p:sp>
        <p:nvSpPr>
          <p:cNvPr id="15" name="CasellaDiTesto 14">
            <a:extLst>
              <a:ext uri="{FF2B5EF4-FFF2-40B4-BE49-F238E27FC236}">
                <a16:creationId xmlns:a16="http://schemas.microsoft.com/office/drawing/2014/main" id="{BB13A935-666F-EADB-E56A-11FA0F8D9C89}"/>
              </a:ext>
            </a:extLst>
          </p:cNvPr>
          <p:cNvSpPr txBox="1"/>
          <p:nvPr/>
        </p:nvSpPr>
        <p:spPr>
          <a:xfrm>
            <a:off x="2499360" y="2540000"/>
            <a:ext cx="5922490" cy="3416320"/>
          </a:xfrm>
          <a:prstGeom prst="rect">
            <a:avLst/>
          </a:prstGeom>
          <a:noFill/>
        </p:spPr>
        <p:txBody>
          <a:bodyPr wrap="square" rtlCol="0">
            <a:spAutoFit/>
          </a:bodyPr>
          <a:lstStyle/>
          <a:p>
            <a:r>
              <a:rPr lang="en-GB" sz="2400" b="1" dirty="0">
                <a:solidFill>
                  <a:srgbClr val="002060"/>
                </a:solidFill>
                <a:latin typeface="Verdana"/>
                <a:ea typeface="Verdana"/>
                <a:rtl val="0"/>
              </a:rPr>
              <a:t>Assembly of Delegates</a:t>
            </a:r>
          </a:p>
          <a:p>
            <a:endParaRPr lang="it-IT" sz="2400" b="1" dirty="0">
              <a:solidFill>
                <a:srgbClr val="002060"/>
              </a:solidFill>
              <a:latin typeface="Verdana"/>
              <a:ea typeface="Verdana"/>
              <a:rtl val="0"/>
            </a:endParaRPr>
          </a:p>
          <a:p>
            <a:endParaRPr lang="it-IT" sz="2400" b="1" dirty="0">
              <a:solidFill>
                <a:srgbClr val="002060"/>
              </a:solidFill>
              <a:latin typeface="Verdana"/>
              <a:ea typeface="Verdana"/>
              <a:sym typeface="Verdana"/>
              <a:rtl val="0"/>
            </a:endParaRPr>
          </a:p>
          <a:p>
            <a:endParaRPr lang="it-IT" sz="2400" b="1" dirty="0">
              <a:solidFill>
                <a:srgbClr val="002060"/>
              </a:solidFill>
              <a:latin typeface="Verdana"/>
              <a:ea typeface="Verdana"/>
              <a:sym typeface="Verdana"/>
              <a:rtl val="0"/>
            </a:endParaRPr>
          </a:p>
          <a:p>
            <a:r>
              <a:rPr lang="en-GB" sz="2400" b="1" dirty="0">
                <a:solidFill>
                  <a:srgbClr val="002060"/>
                </a:solidFill>
                <a:latin typeface="Verdana"/>
                <a:ea typeface="Verdana"/>
                <a:sym typeface="Verdana"/>
                <a:rtl val="0"/>
              </a:rPr>
              <a:t>Board of Directors</a:t>
            </a:r>
          </a:p>
          <a:p>
            <a:endParaRPr lang="it-IT" sz="2400" b="1" dirty="0">
              <a:solidFill>
                <a:srgbClr val="002060"/>
              </a:solidFill>
              <a:latin typeface="Verdana"/>
              <a:ea typeface="Verdana"/>
              <a:sym typeface="Verdana"/>
              <a:rtl val="0"/>
            </a:endParaRPr>
          </a:p>
          <a:p>
            <a:endParaRPr lang="it-IT" sz="2400" b="1" dirty="0">
              <a:solidFill>
                <a:srgbClr val="002060"/>
              </a:solidFill>
              <a:latin typeface="Verdana"/>
              <a:ea typeface="Verdana"/>
              <a:sym typeface="Verdana"/>
              <a:rtl val="0"/>
            </a:endParaRPr>
          </a:p>
          <a:p>
            <a:endParaRPr lang="it-IT" sz="2400" b="1" dirty="0">
              <a:solidFill>
                <a:srgbClr val="002060"/>
              </a:solidFill>
              <a:latin typeface="Verdana"/>
              <a:ea typeface="Verdana"/>
              <a:sym typeface="Verdana"/>
              <a:rtl val="0"/>
            </a:endParaRPr>
          </a:p>
          <a:p>
            <a:r>
              <a:rPr lang="en-GB" sz="2400" b="1" dirty="0">
                <a:solidFill>
                  <a:srgbClr val="002060"/>
                </a:solidFill>
                <a:latin typeface="Verdana"/>
                <a:ea typeface="Verdana"/>
                <a:sym typeface="Verdana"/>
                <a:rtl val="0"/>
              </a:rPr>
              <a:t>Board of Auditors</a:t>
            </a:r>
          </a:p>
        </p:txBody>
      </p:sp>
    </p:spTree>
    <p:extLst>
      <p:ext uri="{BB962C8B-B14F-4D97-AF65-F5344CB8AC3E}">
        <p14:creationId xmlns:p14="http://schemas.microsoft.com/office/powerpoint/2010/main" val="35966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0802F88D-781B-49B4-EE31-C9E6FAC522A0}"/>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9646"/>
              </a:solidFill>
              <a:effectLst/>
              <a:uLnTx/>
              <a:uFillTx/>
            </a:endParaRPr>
          </a:p>
        </p:txBody>
      </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98952" y="145565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1867" b="1" dirty="0">
                <a:solidFill>
                  <a:srgbClr val="FF9900"/>
                </a:solidFill>
                <a:latin typeface="Verdana"/>
                <a:ea typeface="Verdana"/>
                <a:cs typeface="Verdana"/>
                <a:sym typeface="Verdana"/>
                <a:rtl val="0"/>
              </a:rPr>
              <a:t>IS GOVERNED BY THE </a:t>
            </a:r>
            <a:r>
              <a:rPr lang="en-GB" sz="1867" b="1" dirty="0" err="1">
                <a:solidFill>
                  <a:srgbClr val="FF9900"/>
                </a:solidFill>
                <a:latin typeface="Verdana"/>
                <a:ea typeface="Verdana"/>
                <a:cs typeface="Verdana"/>
                <a:sym typeface="Verdana"/>
                <a:rtl val="0"/>
              </a:rPr>
              <a:t>FON.TE</a:t>
            </a:r>
            <a:r>
              <a:rPr lang="en-GB" sz="1867" b="1" dirty="0">
                <a:solidFill>
                  <a:srgbClr val="FF9900"/>
                </a:solidFill>
                <a:latin typeface="Verdana"/>
                <a:ea typeface="Verdana"/>
                <a:cs typeface="Verdana"/>
                <a:sym typeface="Verdana"/>
                <a:rtl val="0"/>
              </a:rPr>
              <a:t> BOARD OF DIRECTORS. THAT:</a:t>
            </a: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150913" y="3590927"/>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946425" y="3598124"/>
            <a:ext cx="8652665" cy="784382"/>
          </a:xfrm>
          <a:prstGeom prst="rect">
            <a:avLst/>
          </a:prstGeom>
          <a:noFill/>
        </p:spPr>
        <p:txBody>
          <a:bodyPr wrap="square" rtlCol="0">
            <a:spAutoFit/>
          </a:bodyPr>
          <a:lstStyle/>
          <a:p>
            <a:pPr marL="0" lvl="1">
              <a:spcBef>
                <a:spcPts val="432"/>
              </a:spcBef>
              <a:buClr>
                <a:schemeClr val="accent1"/>
              </a:buClr>
              <a:buSzPct val="100000"/>
            </a:pPr>
            <a:r>
              <a:rPr lang="en-GB" sz="2400" b="1">
                <a:solidFill>
                  <a:srgbClr val="002060"/>
                </a:solidFill>
                <a:latin typeface="Verdana"/>
                <a:ea typeface="Verdana"/>
                <a:cs typeface="Verdana"/>
                <a:sym typeface="Verdana"/>
                <a:rtl val="0"/>
              </a:rPr>
              <a:t>Selects asset Managers; </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128305" y="4993495"/>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923817" y="4993495"/>
            <a:ext cx="8882383" cy="813108"/>
          </a:xfrm>
          <a:prstGeom prst="rect">
            <a:avLst/>
          </a:prstGeom>
          <a:noFill/>
        </p:spPr>
        <p:txBody>
          <a:bodyPr wrap="square" rtlCol="0">
            <a:spAutoFit/>
          </a:bodyPr>
          <a:lstStyle/>
          <a:p>
            <a:pPr marL="0" lvl="1">
              <a:spcBef>
                <a:spcPts val="432"/>
              </a:spcBef>
              <a:buClr>
                <a:schemeClr val="accent1"/>
              </a:buClr>
              <a:buSzPct val="100000"/>
            </a:pPr>
            <a:r>
              <a:rPr lang="en-GB" sz="2400" b="1">
                <a:solidFill>
                  <a:srgbClr val="002060"/>
                </a:solidFill>
                <a:latin typeface="Verdana"/>
                <a:ea typeface="Verdana"/>
                <a:cs typeface="Verdana"/>
                <a:sym typeface="Verdana"/>
                <a:rtl val="0"/>
              </a:rPr>
              <a:t>Checks financial management results</a:t>
            </a:r>
            <a:r>
              <a:rPr lang="en-GB" sz="2133" b="1">
                <a:solidFill>
                  <a:srgbClr val="002060"/>
                </a:solidFill>
                <a:latin typeface="Verdana"/>
                <a:ea typeface="Verdana"/>
                <a:cs typeface="Verdana"/>
                <a:sym typeface="Verdana"/>
                <a:rtl val="0"/>
              </a:rPr>
              <a:t>.</a:t>
            </a:r>
          </a:p>
          <a:p>
            <a:pPr algn="just">
              <a:spcBef>
                <a:spcPts val="533"/>
              </a:spcBef>
              <a:buClr>
                <a:schemeClr val="accent1"/>
              </a:buClr>
              <a:buSzPct val="25000"/>
            </a:pPr>
            <a:endParaRPr lang="it-IT" sz="1867" b="1" dirty="0">
              <a:solidFill>
                <a:srgbClr val="002060"/>
              </a:solidFill>
              <a:latin typeface="Verdana"/>
              <a:ea typeface="Verdana"/>
              <a:cs typeface="Verdana"/>
              <a:sym typeface="Verdana"/>
              <a:rtl val="0"/>
            </a:endParaRPr>
          </a:p>
        </p:txBody>
      </p:sp>
      <p:grpSp>
        <p:nvGrpSpPr>
          <p:cNvPr id="253" name="Group 13">
            <a:extLst>
              <a:ext uri="{FF2B5EF4-FFF2-40B4-BE49-F238E27FC236}">
                <a16:creationId xmlns:a16="http://schemas.microsoft.com/office/drawing/2014/main" id="{A569106E-4069-4647-931B-8B90EFC0E1A6}"/>
              </a:ext>
            </a:extLst>
          </p:cNvPr>
          <p:cNvGrpSpPr/>
          <p:nvPr/>
        </p:nvGrpSpPr>
        <p:grpSpPr>
          <a:xfrm>
            <a:off x="1144593" y="2305669"/>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9" name="TextBox 22">
            <a:extLst>
              <a:ext uri="{FF2B5EF4-FFF2-40B4-BE49-F238E27FC236}">
                <a16:creationId xmlns:a16="http://schemas.microsoft.com/office/drawing/2014/main" id="{9142822A-13CD-4DB7-BE10-BFFBCAEC86CF}"/>
              </a:ext>
            </a:extLst>
          </p:cNvPr>
          <p:cNvSpPr txBox="1"/>
          <p:nvPr/>
        </p:nvSpPr>
        <p:spPr>
          <a:xfrm>
            <a:off x="1946425" y="2281567"/>
            <a:ext cx="9602928" cy="784382"/>
          </a:xfrm>
          <a:prstGeom prst="rect">
            <a:avLst/>
          </a:prstGeom>
          <a:noFill/>
        </p:spPr>
        <p:txBody>
          <a:bodyPr wrap="square" rtlCol="0">
            <a:spAutoFit/>
          </a:bodyPr>
          <a:lstStyle/>
          <a:p>
            <a:pPr marL="0" lvl="1">
              <a:spcBef>
                <a:spcPts val="432"/>
              </a:spcBef>
              <a:buClr>
                <a:schemeClr val="accent1"/>
              </a:buClr>
              <a:buSzPct val="100000"/>
            </a:pPr>
            <a:r>
              <a:rPr lang="en-GB" sz="2400" b="1">
                <a:solidFill>
                  <a:srgbClr val="002060"/>
                </a:solidFill>
                <a:latin typeface="Verdana"/>
                <a:ea typeface="Verdana"/>
                <a:cs typeface="Verdana"/>
                <a:sym typeface="Verdana"/>
                <a:rtl val="0"/>
              </a:rPr>
              <a:t>Defines the investment policy; </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4" name="Group 6">
            <a:extLst>
              <a:ext uri="{FF2B5EF4-FFF2-40B4-BE49-F238E27FC236}">
                <a16:creationId xmlns:a16="http://schemas.microsoft.com/office/drawing/2014/main" id="{C9B57DDB-BA11-78EC-81E4-769E855A7D72}"/>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BFF849D2-2E68-01FB-049C-9A58CDBD2CF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6">
              <a:extLst>
                <a:ext uri="{FF2B5EF4-FFF2-40B4-BE49-F238E27FC236}">
                  <a16:creationId xmlns:a16="http://schemas.microsoft.com/office/drawing/2014/main" id="{258DB602-0A83-7352-C8ED-57E5AE0CB68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7" name="Immagine 6">
            <a:extLst>
              <a:ext uri="{FF2B5EF4-FFF2-40B4-BE49-F238E27FC236}">
                <a16:creationId xmlns:a16="http://schemas.microsoft.com/office/drawing/2014/main" id="{1B65492E-D5EB-38FB-60D2-40FF0D02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sp>
        <p:nvSpPr>
          <p:cNvPr id="10" name="Freeform 5">
            <a:extLst>
              <a:ext uri="{FF2B5EF4-FFF2-40B4-BE49-F238E27FC236}">
                <a16:creationId xmlns:a16="http://schemas.microsoft.com/office/drawing/2014/main" id="{6632BE4A-2008-BE18-3F9B-30F5B261795A}"/>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2" name="Subtitle 6">
            <a:extLst>
              <a:ext uri="{FF2B5EF4-FFF2-40B4-BE49-F238E27FC236}">
                <a16:creationId xmlns:a16="http://schemas.microsoft.com/office/drawing/2014/main" id="{494FCA1F-AB8D-7D70-EDEE-57922E777CB9}"/>
              </a:ext>
            </a:extLst>
          </p:cNvPr>
          <p:cNvSpPr txBox="1">
            <a:spLocks/>
          </p:cNvSpPr>
          <p:nvPr/>
        </p:nvSpPr>
        <p:spPr>
          <a:xfrm>
            <a:off x="3384793" y="535736"/>
            <a:ext cx="4854967" cy="707159"/>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GB" sz="2800" b="1">
                <a:solidFill>
                  <a:srgbClr val="F79646"/>
                </a:solidFill>
                <a:latin typeface="Verdana" panose="020B0604030504040204" pitchFamily="34" charset="0"/>
                <a:ea typeface="Verdana" panose="020B0604030504040204" pitchFamily="34" charset="0"/>
                <a:cs typeface="Arial"/>
                <a:sym typeface="Verdana"/>
              </a:rPr>
              <a:t>THE ORGANISATION</a:t>
            </a:r>
          </a:p>
          <a:p>
            <a:pPr algn="l" defTabSz="1219170">
              <a:lnSpc>
                <a:spcPct val="100000"/>
              </a:lnSpc>
              <a:spcBef>
                <a:spcPts val="0"/>
              </a:spcBef>
            </a:pPr>
            <a:endParaRPr lang="en-US" sz="2800" b="1" dirty="0">
              <a:solidFill>
                <a:srgbClr val="F79646"/>
              </a:solidFill>
              <a:latin typeface="Verdana" panose="020B0604030504040204" pitchFamily="34" charset="0"/>
              <a:ea typeface="Verdana" panose="020B0604030504040204" pitchFamily="34" charset="0"/>
              <a:cs typeface="Arial"/>
            </a:endParaRPr>
          </a:p>
          <a:p>
            <a:pPr algn="l" defTabSz="1219170">
              <a:lnSpc>
                <a:spcPct val="100000"/>
              </a:lnSpc>
              <a:spcBef>
                <a:spcPts val="0"/>
              </a:spcBef>
            </a:pPr>
            <a:endParaRPr lang="en-US" sz="2800" b="1" dirty="0">
              <a:solidFill>
                <a:srgbClr val="F79646"/>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90097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640673" y="4434620"/>
            <a:ext cx="7388544" cy="913198"/>
            <a:chOff x="2906568" y="4826730"/>
            <a:chExt cx="6592200" cy="693504"/>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906568" y="4826730"/>
              <a:ext cx="6592200" cy="693504"/>
            </a:xfrm>
            <a:prstGeom prst="rect">
              <a:avLst/>
            </a:prstGeom>
            <a:noFill/>
          </p:spPr>
          <p:txBody>
            <a:bodyPr wrap="square" rtlCol="0">
              <a:spAutoFit/>
            </a:bodyPr>
            <a:lstStyle/>
            <a:p>
              <a:pPr algn="ctr"/>
              <a:r>
                <a:rPr lang="en-GB" sz="2667" b="1">
                  <a:solidFill>
                    <a:schemeClr val="bg1"/>
                  </a:solidFill>
                  <a:latin typeface="Verdana" panose="020B0604030504040204" pitchFamily="34" charset="0"/>
                  <a:ea typeface="Verdana" panose="020B0604030504040204" pitchFamily="34" charset="0"/>
                  <a:cs typeface="HelveticaNeueLT Std Bold"/>
                </a:rPr>
                <a:t>RETURNS AND SUB-FUNDS </a:t>
              </a:r>
            </a:p>
            <a:p>
              <a:pPr algn="ctr"/>
              <a:endParaRPr lang="en-US" sz="2667" spc="500" dirty="0">
                <a:solidFill>
                  <a:schemeClr val="bg1"/>
                </a:solidFill>
                <a:latin typeface="HelveticaNeueLT Std Bold"/>
                <a:cs typeface="HelveticaNeueLT Std Bold"/>
              </a:endParaRP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417687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4346" y="121281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133" b="1">
                <a:solidFill>
                  <a:srgbClr val="002060"/>
                </a:solidFill>
                <a:latin typeface="Verdana"/>
                <a:ea typeface="Verdana"/>
                <a:cs typeface="Verdana"/>
                <a:sym typeface="Verdana"/>
                <a:rtl val="0"/>
              </a:rPr>
              <a:t>                  </a:t>
            </a:r>
            <a:r>
              <a:rPr lang="en-GB" sz="2400">
                <a:solidFill>
                  <a:srgbClr val="002060"/>
                </a:solidFill>
                <a:latin typeface="Verdana"/>
                <a:ea typeface="Verdana"/>
                <a:cs typeface="Verdana"/>
                <a:sym typeface="Verdana"/>
                <a:rtl val="0"/>
              </a:rPr>
              <a:t>When joining, the employee can choose between:</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398095" y="4345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9593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cxnSp>
        <p:nvCxnSpPr>
          <p:cNvPr id="244" name="Straight Connector 303">
            <a:extLst>
              <a:ext uri="{FF2B5EF4-FFF2-40B4-BE49-F238E27FC236}">
                <a16:creationId xmlns:a16="http://schemas.microsoft.com/office/drawing/2014/main" id="{2F25B5C4-9141-43F8-8327-4A0712C57490}"/>
              </a:ext>
            </a:extLst>
          </p:cNvPr>
          <p:cNvCxnSpPr>
            <a:cxnSpLocks/>
          </p:cNvCxnSpPr>
          <p:nvPr/>
        </p:nvCxnSpPr>
        <p:spPr>
          <a:xfrm>
            <a:off x="5321187" y="1627498"/>
            <a:ext cx="0" cy="329371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300">
            <a:extLst>
              <a:ext uri="{FF2B5EF4-FFF2-40B4-BE49-F238E27FC236}">
                <a16:creationId xmlns:a16="http://schemas.microsoft.com/office/drawing/2014/main" id="{A6DD2BE9-BAD0-40F9-AC5A-23181D3DD9DB}"/>
              </a:ext>
            </a:extLst>
          </p:cNvPr>
          <p:cNvCxnSpPr>
            <a:cxnSpLocks/>
          </p:cNvCxnSpPr>
          <p:nvPr/>
        </p:nvCxnSpPr>
        <p:spPr>
          <a:xfrm>
            <a:off x="2171737" y="3265062"/>
            <a:ext cx="605708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3" name="Oval 304">
            <a:extLst>
              <a:ext uri="{FF2B5EF4-FFF2-40B4-BE49-F238E27FC236}">
                <a16:creationId xmlns:a16="http://schemas.microsoft.com/office/drawing/2014/main" id="{5C489147-F9FE-49BE-80AA-207F656402D2}"/>
              </a:ext>
            </a:extLst>
          </p:cNvPr>
          <p:cNvSpPr/>
          <p:nvPr/>
        </p:nvSpPr>
        <p:spPr>
          <a:xfrm>
            <a:off x="5200279" y="3202698"/>
            <a:ext cx="215441" cy="2154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asellaDiTesto 2"/>
          <p:cNvSpPr txBox="1"/>
          <p:nvPr/>
        </p:nvSpPr>
        <p:spPr>
          <a:xfrm>
            <a:off x="2171737" y="1845773"/>
            <a:ext cx="2999020" cy="1118127"/>
          </a:xfrm>
          <a:prstGeom prst="rect">
            <a:avLst/>
          </a:prstGeom>
          <a:noFill/>
        </p:spPr>
        <p:txBody>
          <a:bodyPr wrap="square" rtlCol="0">
            <a:spAutoFit/>
          </a:bodyPr>
          <a:lstStyle/>
          <a:p>
            <a:pPr lvl="0"/>
            <a:r>
              <a:rPr lang="en-GB" sz="2133" b="1" dirty="0">
                <a:solidFill>
                  <a:srgbClr val="002060"/>
                </a:solidFill>
                <a:latin typeface="Verdana"/>
                <a:ea typeface="Verdana"/>
                <a:cs typeface="Verdana"/>
                <a:sym typeface="Verdana"/>
                <a:rtl val="0"/>
              </a:rPr>
              <a:t>CONSERVATIVE SUB-FUND</a:t>
            </a:r>
          </a:p>
          <a:p>
            <a:endParaRPr lang="it-IT" sz="2400" dirty="0"/>
          </a:p>
        </p:txBody>
      </p:sp>
      <p:sp>
        <p:nvSpPr>
          <p:cNvPr id="254" name="CasellaDiTesto 253"/>
          <p:cNvSpPr txBox="1"/>
          <p:nvPr/>
        </p:nvSpPr>
        <p:spPr>
          <a:xfrm>
            <a:off x="5790827" y="1790011"/>
            <a:ext cx="2727685" cy="1118127"/>
          </a:xfrm>
          <a:prstGeom prst="rect">
            <a:avLst/>
          </a:prstGeom>
          <a:noFill/>
        </p:spPr>
        <p:txBody>
          <a:bodyPr wrap="square" rtlCol="0">
            <a:spAutoFit/>
          </a:bodyPr>
          <a:lstStyle/>
          <a:p>
            <a:pPr lvl="0"/>
            <a:r>
              <a:rPr lang="en-GB" sz="2133" b="1">
                <a:solidFill>
                  <a:srgbClr val="002060"/>
                </a:solidFill>
                <a:latin typeface="Verdana"/>
                <a:ea typeface="Verdana"/>
                <a:cs typeface="Verdana"/>
                <a:sym typeface="Verdana"/>
                <a:rtl val="0"/>
              </a:rPr>
              <a:t>DEVELOPMENT </a:t>
            </a:r>
          </a:p>
          <a:p>
            <a:pPr lvl="0"/>
            <a:r>
              <a:rPr lang="en-GB" sz="2133" b="1">
                <a:solidFill>
                  <a:srgbClr val="002060"/>
                </a:solidFill>
                <a:latin typeface="Verdana"/>
                <a:ea typeface="Verdana"/>
                <a:cs typeface="Verdana"/>
                <a:sym typeface="Verdana"/>
                <a:rtl val="0"/>
              </a:rPr>
              <a:t>SUB-FUND</a:t>
            </a:r>
          </a:p>
          <a:p>
            <a:endParaRPr lang="it-IT" sz="2400" dirty="0"/>
          </a:p>
        </p:txBody>
      </p:sp>
      <p:sp>
        <p:nvSpPr>
          <p:cNvPr id="255" name="CasellaDiTesto 254"/>
          <p:cNvSpPr txBox="1"/>
          <p:nvPr/>
        </p:nvSpPr>
        <p:spPr>
          <a:xfrm>
            <a:off x="2136407" y="3695591"/>
            <a:ext cx="3362497" cy="1118127"/>
          </a:xfrm>
          <a:prstGeom prst="rect">
            <a:avLst/>
          </a:prstGeom>
          <a:noFill/>
        </p:spPr>
        <p:txBody>
          <a:bodyPr wrap="square" rtlCol="0">
            <a:spAutoFit/>
          </a:bodyPr>
          <a:lstStyle/>
          <a:p>
            <a:pPr lvl="0"/>
            <a:r>
              <a:rPr lang="en-GB" sz="2133" b="1" dirty="0">
                <a:solidFill>
                  <a:srgbClr val="002060"/>
                </a:solidFill>
                <a:latin typeface="Verdana"/>
                <a:ea typeface="Verdana"/>
                <a:cs typeface="Verdana"/>
                <a:sym typeface="Verdana"/>
                <a:rtl val="0"/>
              </a:rPr>
              <a:t>GROWTH SUB-FUND</a:t>
            </a:r>
          </a:p>
          <a:p>
            <a:endParaRPr lang="it-IT" sz="2400" dirty="0"/>
          </a:p>
        </p:txBody>
      </p:sp>
      <p:sp>
        <p:nvSpPr>
          <p:cNvPr id="256" name="CasellaDiTesto 255"/>
          <p:cNvSpPr txBox="1"/>
          <p:nvPr/>
        </p:nvSpPr>
        <p:spPr>
          <a:xfrm>
            <a:off x="5939866" y="3458860"/>
            <a:ext cx="3362497" cy="1118127"/>
          </a:xfrm>
          <a:prstGeom prst="rect">
            <a:avLst/>
          </a:prstGeom>
          <a:noFill/>
        </p:spPr>
        <p:txBody>
          <a:bodyPr wrap="square" rtlCol="0">
            <a:spAutoFit/>
          </a:bodyPr>
          <a:lstStyle/>
          <a:p>
            <a:pPr lvl="0"/>
            <a:r>
              <a:rPr lang="en-GB" sz="2133" b="1">
                <a:solidFill>
                  <a:srgbClr val="002060"/>
                </a:solidFill>
                <a:latin typeface="Verdana"/>
                <a:ea typeface="Verdana"/>
                <a:cs typeface="Verdana"/>
                <a:sym typeface="Verdana"/>
                <a:rtl val="0"/>
              </a:rPr>
              <a:t>DYNAMIC </a:t>
            </a:r>
          </a:p>
          <a:p>
            <a:pPr lvl="0"/>
            <a:r>
              <a:rPr lang="en-GB" sz="2133" b="1">
                <a:solidFill>
                  <a:srgbClr val="002060"/>
                </a:solidFill>
                <a:latin typeface="Verdana"/>
                <a:ea typeface="Verdana"/>
                <a:cs typeface="Verdana"/>
                <a:sym typeface="Verdana"/>
                <a:rtl val="0"/>
              </a:rPr>
              <a:t>SUB-FUND</a:t>
            </a:r>
          </a:p>
          <a:p>
            <a:endParaRPr lang="it-IT" sz="2400" dirty="0"/>
          </a:p>
        </p:txBody>
      </p:sp>
      <p:grpSp>
        <p:nvGrpSpPr>
          <p:cNvPr id="2" name="Group 6">
            <a:extLst>
              <a:ext uri="{FF2B5EF4-FFF2-40B4-BE49-F238E27FC236}">
                <a16:creationId xmlns:a16="http://schemas.microsoft.com/office/drawing/2014/main" id="{FB5EA733-A991-1BA1-FF1F-26790A0C17AD}"/>
              </a:ext>
            </a:extLst>
          </p:cNvPr>
          <p:cNvGrpSpPr/>
          <p:nvPr/>
        </p:nvGrpSpPr>
        <p:grpSpPr>
          <a:xfrm>
            <a:off x="9565610" y="3838650"/>
            <a:ext cx="2572544" cy="2969727"/>
            <a:chOff x="3655211" y="227910"/>
            <a:chExt cx="5612614" cy="8538607"/>
          </a:xfrm>
        </p:grpSpPr>
        <p:sp>
          <p:nvSpPr>
            <p:cNvPr id="5" name="Freeform 5">
              <a:extLst>
                <a:ext uri="{FF2B5EF4-FFF2-40B4-BE49-F238E27FC236}">
                  <a16:creationId xmlns:a16="http://schemas.microsoft.com/office/drawing/2014/main" id="{484EB5E2-CE3A-A11C-7C78-994349ADA0FF}"/>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6">
              <a:extLst>
                <a:ext uri="{FF2B5EF4-FFF2-40B4-BE49-F238E27FC236}">
                  <a16:creationId xmlns:a16="http://schemas.microsoft.com/office/drawing/2014/main" id="{FDD36DAB-3D0D-D785-397A-F5166B34236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8" name="Immagine 7">
            <a:extLst>
              <a:ext uri="{FF2B5EF4-FFF2-40B4-BE49-F238E27FC236}">
                <a16:creationId xmlns:a16="http://schemas.microsoft.com/office/drawing/2014/main" id="{17FBD6DC-B5AB-019F-4B76-B6E004D54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18" y="9593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875489" y="722687"/>
            <a:ext cx="894159" cy="165564"/>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4" name="Subtitle 6">
            <a:extLst>
              <a:ext uri="{FF2B5EF4-FFF2-40B4-BE49-F238E27FC236}">
                <a16:creationId xmlns:a16="http://schemas.microsoft.com/office/drawing/2014/main" id="{17373E00-C14B-E86C-CF84-0A91E1F34F8A}"/>
              </a:ext>
            </a:extLst>
          </p:cNvPr>
          <p:cNvSpPr txBox="1">
            <a:spLocks/>
          </p:cNvSpPr>
          <p:nvPr/>
        </p:nvSpPr>
        <p:spPr>
          <a:xfrm>
            <a:off x="2353541" y="519581"/>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en-GB" sz="2133" b="1">
                <a:solidFill>
                  <a:srgbClr val="FF9900"/>
                </a:solidFill>
                <a:latin typeface="Verdana"/>
                <a:ea typeface="Verdana"/>
                <a:cs typeface="Verdana"/>
                <a:sym typeface="Verdana"/>
                <a:rtl val="0"/>
              </a:rPr>
              <a:t>                  THE INVESTMENT SUB-FUNDS</a:t>
            </a:r>
          </a:p>
        </p:txBody>
      </p:sp>
      <p:sp>
        <p:nvSpPr>
          <p:cNvPr id="7" name="Subtitle 6">
            <a:extLst>
              <a:ext uri="{FF2B5EF4-FFF2-40B4-BE49-F238E27FC236}">
                <a16:creationId xmlns:a16="http://schemas.microsoft.com/office/drawing/2014/main" id="{D5F382A7-361D-90DD-3BEC-66C991494A62}"/>
              </a:ext>
            </a:extLst>
          </p:cNvPr>
          <p:cNvSpPr txBox="1">
            <a:spLocks/>
          </p:cNvSpPr>
          <p:nvPr/>
        </p:nvSpPr>
        <p:spPr>
          <a:xfrm>
            <a:off x="-1041180" y="5308678"/>
            <a:ext cx="12899564" cy="1499699"/>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fontAlgn="base">
              <a:spcBef>
                <a:spcPct val="0"/>
              </a:spcBef>
              <a:spcAft>
                <a:spcPct val="0"/>
              </a:spcAft>
            </a:pPr>
            <a:r>
              <a:rPr lang="en-GB" sz="2133" b="1">
                <a:solidFill>
                  <a:srgbClr val="FF9900"/>
                </a:solidFill>
                <a:latin typeface="Verdana"/>
                <a:ea typeface="Verdana"/>
                <a:cs typeface="Verdana"/>
                <a:sym typeface="Verdana"/>
                <a:rtl val="0"/>
              </a:rPr>
              <a:t>                 </a:t>
            </a:r>
            <a:r>
              <a:rPr lang="en-GB" sz="2000">
                <a:solidFill>
                  <a:srgbClr val="002060"/>
                </a:solidFill>
                <a:latin typeface="Verdana"/>
                <a:ea typeface="Verdana"/>
                <a:cs typeface="Verdana"/>
                <a:sym typeface="Verdana"/>
                <a:rtl val="0"/>
              </a:rPr>
              <a:t>An application to change can be sent after one year in the chosen sector</a:t>
            </a:r>
          </a:p>
          <a:p>
            <a:pPr algn="just" fontAlgn="base">
              <a:spcBef>
                <a:spcPct val="0"/>
              </a:spcBef>
              <a:spcAft>
                <a:spcPct val="0"/>
              </a:spcAft>
            </a:pPr>
            <a:r>
              <a:rPr lang="en-GB" sz="2000">
                <a:solidFill>
                  <a:srgbClr val="002060"/>
                </a:solidFill>
                <a:latin typeface="Verdana"/>
                <a:ea typeface="Verdana"/>
                <a:cs typeface="Verdana"/>
                <a:sym typeface="Verdana"/>
                <a:rtl val="0"/>
              </a:rPr>
              <a:t>                  sector (Switch) </a:t>
            </a:r>
            <a:r>
              <a:rPr lang="en-GB" sz="2000" b="1">
                <a:solidFill>
                  <a:srgbClr val="EB6F09"/>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Go to form</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en-GB" sz="2133" b="0" i="0" u="none" strike="noStrike" cap="none" normalizeH="0" baseline="0" noProof="0">
                <a:ln>
                  <a:noFill/>
                </a:ln>
                <a:solidFill>
                  <a:srgbClr val="002060"/>
                </a:solidFill>
                <a:effectLst/>
                <a:uLnTx/>
                <a:uFillTx/>
                <a:latin typeface="Verdana"/>
                <a:ea typeface="Verdana"/>
                <a:cs typeface="Verdana" panose="020B0604030504040204" pitchFamily="34" charset="0"/>
                <a:sym typeface="Verdana"/>
                <a:rtl val="0"/>
              </a:rPr>
              <a:t>                </a:t>
            </a:r>
            <a:r>
              <a:rPr kumimoji="0" lang="en-GB" sz="1800" b="1" i="0" u="none" strike="noStrike" cap="none" normalizeH="0" baseline="0" noProof="0">
                <a:ln>
                  <a:noFill/>
                </a:ln>
                <a:solidFill>
                  <a:srgbClr val="FF9900"/>
                </a:solidFill>
                <a:effectLst/>
                <a:uLnTx/>
                <a:uFillTx/>
                <a:latin typeface="Verdana"/>
                <a:ea typeface="Verdana"/>
                <a:cs typeface="Verdana" panose="020B0604030504040204" pitchFamily="34" charset="0"/>
                <a:sym typeface="Verdana"/>
                <a:rtl val="0"/>
              </a:rPr>
              <a:t>HOW MUCH DOES IT COST:</a:t>
            </a:r>
            <a:r>
              <a:rPr kumimoji="0" lang="en-GB" sz="1800" b="1" i="0" u="none" strike="noStrike" cap="none" normalizeH="0" baseline="0" noProof="0">
                <a:ln>
                  <a:noFill/>
                </a:ln>
                <a:solidFill>
                  <a:srgbClr val="FF990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 </a:t>
            </a:r>
            <a:r>
              <a:rPr kumimoji="0" lang="en-GB" sz="2000" b="0" i="0" u="none" strike="noStrike" cap="none" normalizeH="0" baseline="0" noProof="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€ 5.00 (excluding the first transaction of silent members)</a:t>
            </a:r>
          </a:p>
          <a:p>
            <a:pPr algn="l" fontAlgn="base">
              <a:spcBef>
                <a:spcPct val="0"/>
              </a:spcBef>
              <a:spcAft>
                <a:spcPct val="0"/>
              </a:spcAft>
            </a:pPr>
            <a:endParaRPr lang="it-IT" altLang="it-IT" sz="2133" cap="all" dirty="0">
              <a:solidFill>
                <a:srgbClr val="002060"/>
              </a:solidFill>
              <a:latin typeface="Arial"/>
              <a:cs typeface="Arial"/>
            </a:endParaRPr>
          </a:p>
        </p:txBody>
      </p:sp>
    </p:spTree>
    <p:extLst>
      <p:ext uri="{BB962C8B-B14F-4D97-AF65-F5344CB8AC3E}">
        <p14:creationId xmlns:p14="http://schemas.microsoft.com/office/powerpoint/2010/main" val="23196554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6823</Words>
  <Application>Microsoft Office PowerPoint</Application>
  <PresentationFormat>Widescreen</PresentationFormat>
  <Paragraphs>541</Paragraphs>
  <Slides>54</Slides>
  <Notes>19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54</vt:i4>
      </vt:variant>
    </vt:vector>
  </HeadingPairs>
  <TitlesOfParts>
    <vt:vector size="63" baseType="lpstr">
      <vt:lpstr>Arial</vt:lpstr>
      <vt:lpstr>Calibri</vt:lpstr>
      <vt:lpstr>Calibri Light</vt:lpstr>
      <vt:lpstr>HelveticaNeueLT Std Bold</vt:lpstr>
      <vt:lpstr>Noto Symbol</vt:lpstr>
      <vt:lpstr>Rambla</vt:lpstr>
      <vt:lpstr>Verdana</vt:lpstr>
      <vt:lpstr>Wingdings</vt:lpstr>
      <vt:lpstr>Tema di Office</vt:lpstr>
      <vt:lpstr>Presentazione standard di PowerPoint</vt:lpstr>
      <vt:lpstr>HOW THE SUPPLEMENTARY PENSION PLAN WORKS</vt:lpstr>
      <vt:lpstr>OBJECTIVES OF THE COMPLEMENTARY PENSION PLAN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Augusta Tartaglione</dc:creator>
  <cp:lastModifiedBy>Augusta Tartaglione</cp:lastModifiedBy>
  <cp:revision>115</cp:revision>
  <dcterms:created xsi:type="dcterms:W3CDTF">2022-10-28T12:03:42Z</dcterms:created>
  <dcterms:modified xsi:type="dcterms:W3CDTF">2024-03-29T10:26:21Z</dcterms:modified>
</cp:coreProperties>
</file>